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279" autoAdjust="0"/>
  </p:normalViewPr>
  <p:slideViewPr>
    <p:cSldViewPr snapToGrid="0">
      <p:cViewPr varScale="1">
        <p:scale>
          <a:sx n="72" d="100"/>
          <a:sy n="72" d="100"/>
        </p:scale>
        <p:origin x="26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emf"/><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https://qr.quel.jp/tmp/a522df6578971b176d6ea4d0392a1581a9d568cd.png" TargetMode="External"/><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18.jpg"/><Relationship Id="rId11" Type="http://schemas.openxmlformats.org/officeDocument/2006/relationships/image" Target="../media/image5.emf"/><Relationship Id="rId5" Type="http://schemas.openxmlformats.org/officeDocument/2006/relationships/image" Target="../media/image17.jpeg"/><Relationship Id="rId10" Type="http://schemas.openxmlformats.org/officeDocument/2006/relationships/image" Target="../media/image4.png"/><Relationship Id="rId4" Type="http://schemas.openxmlformats.org/officeDocument/2006/relationships/image" Target="../media/image16.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WordArt 177">
            <a:extLst>
              <a:ext uri="{FF2B5EF4-FFF2-40B4-BE49-F238E27FC236}">
                <a16:creationId xmlns:a16="http://schemas.microsoft.com/office/drawing/2014/main" id="{9F475989-58E3-703E-41C1-DD5AA6EABE30}"/>
              </a:ext>
            </a:extLst>
          </p:cNvPr>
          <p:cNvSpPr>
            <a:spLocks noChangeArrowheads="1" noChangeShapeType="1" noTextEdit="1"/>
          </p:cNvSpPr>
          <p:nvPr/>
        </p:nvSpPr>
        <p:spPr bwMode="auto">
          <a:xfrm>
            <a:off x="3395028" y="99167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5" name="WordArt 178">
            <a:extLst>
              <a:ext uri="{FF2B5EF4-FFF2-40B4-BE49-F238E27FC236}">
                <a16:creationId xmlns:a16="http://schemas.microsoft.com/office/drawing/2014/main" id="{9391110E-AEEA-1056-6F33-9E5F2C438964}"/>
              </a:ext>
            </a:extLst>
          </p:cNvPr>
          <p:cNvSpPr>
            <a:spLocks noChangeArrowheads="1" noChangeShapeType="1" noTextEdit="1"/>
          </p:cNvSpPr>
          <p:nvPr/>
        </p:nvSpPr>
        <p:spPr bwMode="auto">
          <a:xfrm>
            <a:off x="3395028" y="101320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6" name="Picture 179">
            <a:extLst>
              <a:ext uri="{FF2B5EF4-FFF2-40B4-BE49-F238E27FC236}">
                <a16:creationId xmlns:a16="http://schemas.microsoft.com/office/drawing/2014/main" id="{D34C9ACD-7666-CE58-154E-996D27DB6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838" y="100952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180">
            <a:extLst>
              <a:ext uri="{FF2B5EF4-FFF2-40B4-BE49-F238E27FC236}">
                <a16:creationId xmlns:a16="http://schemas.microsoft.com/office/drawing/2014/main" id="{B99F31EA-4B27-EF13-63A7-EB8970502EF4}"/>
              </a:ext>
            </a:extLst>
          </p:cNvPr>
          <p:cNvSpPr>
            <a:spLocks noChangeArrowheads="1" noChangeShapeType="1" noTextEdit="1"/>
          </p:cNvSpPr>
          <p:nvPr/>
        </p:nvSpPr>
        <p:spPr bwMode="auto">
          <a:xfrm>
            <a:off x="4282123" y="101656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dirty="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8" name="Picture 181">
            <a:extLst>
              <a:ext uri="{FF2B5EF4-FFF2-40B4-BE49-F238E27FC236}">
                <a16:creationId xmlns:a16="http://schemas.microsoft.com/office/drawing/2014/main" id="{ED823BD4-51C0-D5DE-A1C1-014964B57FE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841683" y="9873571"/>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82">
            <a:extLst>
              <a:ext uri="{FF2B5EF4-FFF2-40B4-BE49-F238E27FC236}">
                <a16:creationId xmlns:a16="http://schemas.microsoft.com/office/drawing/2014/main" id="{522F2E72-DF6B-ECE0-D198-492CD65B1A8B}"/>
              </a:ext>
            </a:extLst>
          </p:cNvPr>
          <p:cNvGrpSpPr>
            <a:grpSpLocks/>
          </p:cNvGrpSpPr>
          <p:nvPr/>
        </p:nvGrpSpPr>
        <p:grpSpPr bwMode="auto">
          <a:xfrm>
            <a:off x="1276668" y="9936440"/>
            <a:ext cx="1924050" cy="370863"/>
            <a:chOff x="1415" y="3999"/>
            <a:chExt cx="8197" cy="1580"/>
          </a:xfrm>
        </p:grpSpPr>
        <p:sp>
          <p:nvSpPr>
            <p:cNvPr id="10" name="AutoShape 183">
              <a:extLst>
                <a:ext uri="{FF2B5EF4-FFF2-40B4-BE49-F238E27FC236}">
                  <a16:creationId xmlns:a16="http://schemas.microsoft.com/office/drawing/2014/main" id="{A7FA7E42-6C6B-532B-D51A-F3EE821E7499}"/>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1" name="Group 184">
              <a:extLst>
                <a:ext uri="{FF2B5EF4-FFF2-40B4-BE49-F238E27FC236}">
                  <a16:creationId xmlns:a16="http://schemas.microsoft.com/office/drawing/2014/main" id="{E11D9373-5043-EBE6-333B-6235447C6730}"/>
                </a:ext>
              </a:extLst>
            </p:cNvPr>
            <p:cNvGrpSpPr>
              <a:grpSpLocks/>
            </p:cNvGrpSpPr>
            <p:nvPr/>
          </p:nvGrpSpPr>
          <p:grpSpPr bwMode="auto">
            <a:xfrm>
              <a:off x="3584" y="4007"/>
              <a:ext cx="6028" cy="1179"/>
              <a:chOff x="3528" y="3992"/>
              <a:chExt cx="6256" cy="1224"/>
            </a:xfrm>
          </p:grpSpPr>
          <p:sp>
            <p:nvSpPr>
              <p:cNvPr id="30" name="Freeform 185">
                <a:extLst>
                  <a:ext uri="{FF2B5EF4-FFF2-40B4-BE49-F238E27FC236}">
                    <a16:creationId xmlns:a16="http://schemas.microsoft.com/office/drawing/2014/main" id="{56028226-382A-C0AC-C92C-C68151DCF1C5}"/>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6">
                <a:extLst>
                  <a:ext uri="{FF2B5EF4-FFF2-40B4-BE49-F238E27FC236}">
                    <a16:creationId xmlns:a16="http://schemas.microsoft.com/office/drawing/2014/main" id="{4A35CC6C-54F8-7EAC-9E06-2F6696DEBBE6}"/>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7">
                <a:extLst>
                  <a:ext uri="{FF2B5EF4-FFF2-40B4-BE49-F238E27FC236}">
                    <a16:creationId xmlns:a16="http://schemas.microsoft.com/office/drawing/2014/main" id="{05526E5D-27B0-47C8-1E29-33CC7E6930FC}"/>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88">
                <a:extLst>
                  <a:ext uri="{FF2B5EF4-FFF2-40B4-BE49-F238E27FC236}">
                    <a16:creationId xmlns:a16="http://schemas.microsoft.com/office/drawing/2014/main" id="{7FEA8E08-5E99-A57A-5E90-B11AECA026A0}"/>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89">
                <a:extLst>
                  <a:ext uri="{FF2B5EF4-FFF2-40B4-BE49-F238E27FC236}">
                    <a16:creationId xmlns:a16="http://schemas.microsoft.com/office/drawing/2014/main" id="{A152AE6B-ED60-C0CC-4398-19023F568B4C}"/>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0">
                <a:extLst>
                  <a:ext uri="{FF2B5EF4-FFF2-40B4-BE49-F238E27FC236}">
                    <a16:creationId xmlns:a16="http://schemas.microsoft.com/office/drawing/2014/main" id="{E8101018-5845-C1DC-64D4-7A1AAF6BB26D}"/>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191">
                <a:extLst>
                  <a:ext uri="{FF2B5EF4-FFF2-40B4-BE49-F238E27FC236}">
                    <a16:creationId xmlns:a16="http://schemas.microsoft.com/office/drawing/2014/main" id="{7F7B0792-B9F9-EB20-A590-9A2FFB3BBAA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192">
                <a:extLst>
                  <a:ext uri="{FF2B5EF4-FFF2-40B4-BE49-F238E27FC236}">
                    <a16:creationId xmlns:a16="http://schemas.microsoft.com/office/drawing/2014/main" id="{1B6B49C3-47F2-F584-8D5F-178801E2CA1B}"/>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93">
                <a:extLst>
                  <a:ext uri="{FF2B5EF4-FFF2-40B4-BE49-F238E27FC236}">
                    <a16:creationId xmlns:a16="http://schemas.microsoft.com/office/drawing/2014/main" id="{60C42462-ACED-6686-BD91-39046DA3CAD4}"/>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 name="Group 194">
              <a:extLst>
                <a:ext uri="{FF2B5EF4-FFF2-40B4-BE49-F238E27FC236}">
                  <a16:creationId xmlns:a16="http://schemas.microsoft.com/office/drawing/2014/main" id="{F90D7EAC-BD41-2D9D-E4EB-E18E89E1725F}"/>
                </a:ext>
              </a:extLst>
            </p:cNvPr>
            <p:cNvGrpSpPr>
              <a:grpSpLocks/>
            </p:cNvGrpSpPr>
            <p:nvPr/>
          </p:nvGrpSpPr>
          <p:grpSpPr bwMode="auto">
            <a:xfrm>
              <a:off x="3553" y="5390"/>
              <a:ext cx="5996" cy="189"/>
              <a:chOff x="3553" y="5390"/>
              <a:chExt cx="5996" cy="189"/>
            </a:xfrm>
          </p:grpSpPr>
          <p:sp>
            <p:nvSpPr>
              <p:cNvPr id="15" name="Rectangle 195">
                <a:extLst>
                  <a:ext uri="{FF2B5EF4-FFF2-40B4-BE49-F238E27FC236}">
                    <a16:creationId xmlns:a16="http://schemas.microsoft.com/office/drawing/2014/main" id="{0B3C5ECA-DDDF-4471-1095-F16D2223C5EA}"/>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6" name="Rectangle 196">
                <a:extLst>
                  <a:ext uri="{FF2B5EF4-FFF2-40B4-BE49-F238E27FC236}">
                    <a16:creationId xmlns:a16="http://schemas.microsoft.com/office/drawing/2014/main" id="{4FA9805F-FA37-6C9E-5BEC-41CC19D4571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7" name="Group 197">
                <a:extLst>
                  <a:ext uri="{FF2B5EF4-FFF2-40B4-BE49-F238E27FC236}">
                    <a16:creationId xmlns:a16="http://schemas.microsoft.com/office/drawing/2014/main" id="{D7E3E34F-3601-2BC8-11C8-7094A69A5E1D}"/>
                  </a:ext>
                </a:extLst>
              </p:cNvPr>
              <p:cNvGrpSpPr>
                <a:grpSpLocks/>
              </p:cNvGrpSpPr>
              <p:nvPr/>
            </p:nvGrpSpPr>
            <p:grpSpPr bwMode="auto">
              <a:xfrm>
                <a:off x="5295" y="5390"/>
                <a:ext cx="2541" cy="189"/>
                <a:chOff x="5295" y="10251"/>
                <a:chExt cx="2541" cy="189"/>
              </a:xfrm>
            </p:grpSpPr>
            <p:sp>
              <p:nvSpPr>
                <p:cNvPr id="18" name="WordArt 198">
                  <a:extLst>
                    <a:ext uri="{FF2B5EF4-FFF2-40B4-BE49-F238E27FC236}">
                      <a16:creationId xmlns:a16="http://schemas.microsoft.com/office/drawing/2014/main" id="{348D8004-0616-FDFF-4832-31106E32EAB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9" name="WordArt 199">
                  <a:extLst>
                    <a:ext uri="{FF2B5EF4-FFF2-40B4-BE49-F238E27FC236}">
                      <a16:creationId xmlns:a16="http://schemas.microsoft.com/office/drawing/2014/main" id="{2DE32FAC-A3ED-B5D9-4DB7-14198B3D7BA2}"/>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20" name="WordArt 200">
                  <a:extLst>
                    <a:ext uri="{FF2B5EF4-FFF2-40B4-BE49-F238E27FC236}">
                      <a16:creationId xmlns:a16="http://schemas.microsoft.com/office/drawing/2014/main" id="{D606C761-6977-3E55-45CF-FEA4ADB6FC82}"/>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21" name="WordArt 201">
                  <a:extLst>
                    <a:ext uri="{FF2B5EF4-FFF2-40B4-BE49-F238E27FC236}">
                      <a16:creationId xmlns:a16="http://schemas.microsoft.com/office/drawing/2014/main" id="{F989C111-80BC-7E51-8967-E4263BEBF551}"/>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2" name="WordArt 202">
                  <a:extLst>
                    <a:ext uri="{FF2B5EF4-FFF2-40B4-BE49-F238E27FC236}">
                      <a16:creationId xmlns:a16="http://schemas.microsoft.com/office/drawing/2014/main" id="{58CBCBB9-98BE-6AE1-15EB-712EE16947E9}"/>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3" name="WordArt 203">
                  <a:extLst>
                    <a:ext uri="{FF2B5EF4-FFF2-40B4-BE49-F238E27FC236}">
                      <a16:creationId xmlns:a16="http://schemas.microsoft.com/office/drawing/2014/main" id="{C89354BC-BF38-A9ED-4693-E72FDE1FA6EC}"/>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4" name="WordArt 204">
                  <a:extLst>
                    <a:ext uri="{FF2B5EF4-FFF2-40B4-BE49-F238E27FC236}">
                      <a16:creationId xmlns:a16="http://schemas.microsoft.com/office/drawing/2014/main" id="{0C96AC1E-6528-0A86-885F-8A17E59C6916}"/>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5" name="WordArt 205">
                  <a:extLst>
                    <a:ext uri="{FF2B5EF4-FFF2-40B4-BE49-F238E27FC236}">
                      <a16:creationId xmlns:a16="http://schemas.microsoft.com/office/drawing/2014/main" id="{7007F2C7-DA62-65B5-C197-7C3C8715C2E5}"/>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6" name="WordArt 206">
                  <a:extLst>
                    <a:ext uri="{FF2B5EF4-FFF2-40B4-BE49-F238E27FC236}">
                      <a16:creationId xmlns:a16="http://schemas.microsoft.com/office/drawing/2014/main" id="{F293E894-9776-6340-8048-36580261EE7A}"/>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7" name="WordArt 207">
                  <a:extLst>
                    <a:ext uri="{FF2B5EF4-FFF2-40B4-BE49-F238E27FC236}">
                      <a16:creationId xmlns:a16="http://schemas.microsoft.com/office/drawing/2014/main" id="{34C6160A-C68A-B9FA-FA9F-4641BF8C7B20}"/>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8" name="WordArt 208">
                  <a:extLst>
                    <a:ext uri="{FF2B5EF4-FFF2-40B4-BE49-F238E27FC236}">
                      <a16:creationId xmlns:a16="http://schemas.microsoft.com/office/drawing/2014/main" id="{2CF7128D-148F-9242-E6F2-2BA5D2EC7D50}"/>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9" name="WordArt 209">
                  <a:extLst>
                    <a:ext uri="{FF2B5EF4-FFF2-40B4-BE49-F238E27FC236}">
                      <a16:creationId xmlns:a16="http://schemas.microsoft.com/office/drawing/2014/main" id="{45906D15-8C4D-0B42-F098-497023116DF0}"/>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3" name="Freeform 210">
              <a:extLst>
                <a:ext uri="{FF2B5EF4-FFF2-40B4-BE49-F238E27FC236}">
                  <a16:creationId xmlns:a16="http://schemas.microsoft.com/office/drawing/2014/main" id="{07C8DF36-E682-787C-F21C-4EB0690F72F1}"/>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211">
              <a:extLst>
                <a:ext uri="{FF2B5EF4-FFF2-40B4-BE49-F238E27FC236}">
                  <a16:creationId xmlns:a16="http://schemas.microsoft.com/office/drawing/2014/main" id="{D0AE2474-6F27-37A5-CCCB-CBF22A6D1B82}"/>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39" name="直線コネクタ 38">
            <a:extLst>
              <a:ext uri="{FF2B5EF4-FFF2-40B4-BE49-F238E27FC236}">
                <a16:creationId xmlns:a16="http://schemas.microsoft.com/office/drawing/2014/main" id="{5292DB50-E10C-96C1-FDCE-AD17248981D8}"/>
              </a:ext>
            </a:extLst>
          </p:cNvPr>
          <p:cNvCxnSpPr/>
          <p:nvPr/>
        </p:nvCxnSpPr>
        <p:spPr>
          <a:xfrm>
            <a:off x="442183" y="9628279"/>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5310112E-BD4F-BFF5-9936-22B712C833E6}"/>
              </a:ext>
            </a:extLst>
          </p:cNvPr>
          <p:cNvSpPr txBox="1"/>
          <p:nvPr/>
        </p:nvSpPr>
        <p:spPr>
          <a:xfrm>
            <a:off x="3288461" y="3270860"/>
            <a:ext cx="4172789" cy="415498"/>
          </a:xfrm>
          <a:prstGeom prst="rect">
            <a:avLst/>
          </a:prstGeom>
          <a:noFill/>
          <a:ln>
            <a:noFill/>
          </a:ln>
        </p:spPr>
        <p:txBody>
          <a:bodyPr wrap="square" rtlCol="0">
            <a:spAutoFit/>
          </a:bodyPr>
          <a:lstStyle/>
          <a:p>
            <a:pPr algn="l">
              <a:buNone/>
            </a:pPr>
            <a:r>
              <a:rPr lang="ja-JP" altLang="en-US" sz="1050" b="0" i="0" dirty="0">
                <a:solidFill>
                  <a:srgbClr val="000000"/>
                </a:solidFill>
                <a:effectLst/>
                <a:latin typeface="+mn-ea"/>
              </a:rPr>
              <a:t>設計から解析、製造まで行える  オールインワンパッケージ</a:t>
            </a:r>
            <a:endParaRPr lang="en-US" altLang="ja-JP" sz="1050" b="0" i="0" dirty="0">
              <a:solidFill>
                <a:srgbClr val="000000"/>
              </a:solidFill>
              <a:effectLst/>
              <a:latin typeface="+mn-ea"/>
            </a:endParaRPr>
          </a:p>
          <a:p>
            <a:pPr algn="l">
              <a:buNone/>
            </a:pPr>
            <a:r>
              <a:rPr lang="en-US" altLang="ja-JP" sz="1050" b="0" i="0" dirty="0">
                <a:solidFill>
                  <a:srgbClr val="000000"/>
                </a:solidFill>
                <a:effectLst/>
                <a:latin typeface="+mn-ea"/>
              </a:rPr>
              <a:t>3D CAD/CAM/CAE</a:t>
            </a:r>
            <a:r>
              <a:rPr lang="ja-JP" altLang="en-US" sz="1050" b="0" i="0" dirty="0">
                <a:solidFill>
                  <a:srgbClr val="000000"/>
                </a:solidFill>
                <a:effectLst/>
                <a:latin typeface="+mn-ea"/>
              </a:rPr>
              <a:t>シミュレーションまで対応可能なソフトウエア</a:t>
            </a:r>
            <a:endParaRPr lang="en-US" altLang="ja-JP" sz="1050" b="1" dirty="0">
              <a:solidFill>
                <a:sysClr val="windowText" lastClr="000000"/>
              </a:solidFill>
              <a:latin typeface="+mn-ea"/>
              <a:cs typeface="Segoe UI" panose="020B0502040204020203" pitchFamily="34" charset="0"/>
            </a:endParaRPr>
          </a:p>
        </p:txBody>
      </p:sp>
      <p:sp>
        <p:nvSpPr>
          <p:cNvPr id="57" name="テキスト ボックス 56">
            <a:extLst>
              <a:ext uri="{FF2B5EF4-FFF2-40B4-BE49-F238E27FC236}">
                <a16:creationId xmlns:a16="http://schemas.microsoft.com/office/drawing/2014/main" id="{A3AA4F09-E390-07A3-5741-2954595C4E5F}"/>
              </a:ext>
            </a:extLst>
          </p:cNvPr>
          <p:cNvSpPr txBox="1"/>
          <p:nvPr/>
        </p:nvSpPr>
        <p:spPr>
          <a:xfrm>
            <a:off x="2401703" y="2978715"/>
            <a:ext cx="3774887" cy="261610"/>
          </a:xfrm>
          <a:prstGeom prst="rect">
            <a:avLst/>
          </a:prstGeom>
          <a:noFill/>
          <a:ln>
            <a:noFill/>
          </a:ln>
        </p:spPr>
        <p:txBody>
          <a:bodyPr wrap="square" rtlCol="0">
            <a:spAutoFit/>
          </a:bodyPr>
          <a:lstStyle/>
          <a:p>
            <a:pPr algn="r"/>
            <a:r>
              <a:rPr lang="ja-JP" altLang="en-US"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とは？</a:t>
            </a:r>
            <a:endParaRPr lang="en-US" altLang="ja-JP"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endParaRPr>
          </a:p>
        </p:txBody>
      </p:sp>
      <p:cxnSp>
        <p:nvCxnSpPr>
          <p:cNvPr id="59" name="直線コネクタ 58">
            <a:extLst>
              <a:ext uri="{FF2B5EF4-FFF2-40B4-BE49-F238E27FC236}">
                <a16:creationId xmlns:a16="http://schemas.microsoft.com/office/drawing/2014/main" id="{CDF55E97-AE38-F083-CF7F-239FB490BF43}"/>
              </a:ext>
            </a:extLst>
          </p:cNvPr>
          <p:cNvCxnSpPr>
            <a:cxnSpLocks/>
          </p:cNvCxnSpPr>
          <p:nvPr/>
        </p:nvCxnSpPr>
        <p:spPr>
          <a:xfrm>
            <a:off x="3320211" y="3236076"/>
            <a:ext cx="2771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D719B04D-82BC-F41B-07AC-5EBD7F9B113A}"/>
              </a:ext>
            </a:extLst>
          </p:cNvPr>
          <p:cNvSpPr/>
          <p:nvPr/>
        </p:nvSpPr>
        <p:spPr>
          <a:xfrm>
            <a:off x="0" y="4576163"/>
            <a:ext cx="7559675" cy="1901809"/>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テキスト ボックス 1033">
            <a:extLst>
              <a:ext uri="{FF2B5EF4-FFF2-40B4-BE49-F238E27FC236}">
                <a16:creationId xmlns:a16="http://schemas.microsoft.com/office/drawing/2014/main" id="{A1405CD9-0AB8-DD1B-94AF-DF8CB1C16560}"/>
              </a:ext>
            </a:extLst>
          </p:cNvPr>
          <p:cNvSpPr txBox="1"/>
          <p:nvPr/>
        </p:nvSpPr>
        <p:spPr>
          <a:xfrm>
            <a:off x="0" y="4594468"/>
            <a:ext cx="7559675" cy="261610"/>
          </a:xfrm>
          <a:prstGeom prst="rect">
            <a:avLst/>
          </a:prstGeom>
          <a:noFill/>
          <a:ln>
            <a:noFill/>
          </a:ln>
        </p:spPr>
        <p:txBody>
          <a:bodyPr wrap="square" rtlCol="0">
            <a:spAutoFit/>
          </a:bodyPr>
          <a:lstStyle/>
          <a:p>
            <a:pPr algn="ctr"/>
            <a:r>
              <a:rPr lang="en-US" altLang="ja-JP"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Fusion</a:t>
            </a:r>
            <a:r>
              <a:rPr lang="ja-JP" altLang="en-US"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の</a:t>
            </a:r>
            <a:r>
              <a:rPr lang="en-US" altLang="ja-JP"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つの特徴</a:t>
            </a:r>
            <a:endParaRPr lang="en-US" altLang="ja-JP"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58" name="テキスト ボックス 1057">
            <a:extLst>
              <a:ext uri="{FF2B5EF4-FFF2-40B4-BE49-F238E27FC236}">
                <a16:creationId xmlns:a16="http://schemas.microsoft.com/office/drawing/2014/main" id="{0ECAC6A3-D23F-2857-0E6B-5E7F7A6ECDF1}"/>
              </a:ext>
            </a:extLst>
          </p:cNvPr>
          <p:cNvSpPr txBox="1"/>
          <p:nvPr/>
        </p:nvSpPr>
        <p:spPr>
          <a:xfrm>
            <a:off x="186145" y="6495920"/>
            <a:ext cx="7124479" cy="307777"/>
          </a:xfrm>
          <a:prstGeom prst="rect">
            <a:avLst/>
          </a:prstGeom>
          <a:noFill/>
        </p:spPr>
        <p:txBody>
          <a:bodyPr wrap="square">
            <a:spAutoFit/>
          </a:bodyPr>
          <a:lstStyle/>
          <a:p>
            <a:pPr algn="ctr" fontAlgn="base"/>
            <a:r>
              <a:rPr lang="ja-JP" altLang="en-US" sz="1400" b="1" i="0" dirty="0">
                <a:effectLst/>
                <a:latin typeface="+mn-ea"/>
              </a:rPr>
              <a:t>​</a:t>
            </a:r>
            <a:r>
              <a:rPr lang="en-US" altLang="ja-JP" sz="1400" b="1" i="0" dirty="0">
                <a:effectLst/>
                <a:latin typeface="+mn-ea"/>
              </a:rPr>
              <a:t>Autodesk Fusion </a:t>
            </a:r>
            <a:r>
              <a:rPr lang="ja-JP" altLang="en-US" sz="1400" b="1" i="0" dirty="0">
                <a:effectLst/>
                <a:latin typeface="+mn-ea"/>
              </a:rPr>
              <a:t>で</a:t>
            </a:r>
            <a:r>
              <a:rPr lang="ja-JP" altLang="en-US" sz="1400" b="1" dirty="0">
                <a:latin typeface="+mn-ea"/>
              </a:rPr>
              <a:t>プラットフォームを統一してワークフローをシンプルに</a:t>
            </a:r>
            <a:endParaRPr lang="ja-JP" altLang="en-US" sz="1400" b="1" i="0" dirty="0">
              <a:effectLst/>
              <a:latin typeface="+mn-ea"/>
            </a:endParaRPr>
          </a:p>
        </p:txBody>
      </p:sp>
      <p:grpSp>
        <p:nvGrpSpPr>
          <p:cNvPr id="62" name="グループ化 61">
            <a:extLst>
              <a:ext uri="{FF2B5EF4-FFF2-40B4-BE49-F238E27FC236}">
                <a16:creationId xmlns:a16="http://schemas.microsoft.com/office/drawing/2014/main" id="{EB606D3A-28E1-EEA5-2A77-B55C9757A408}"/>
              </a:ext>
            </a:extLst>
          </p:cNvPr>
          <p:cNvGrpSpPr/>
          <p:nvPr/>
        </p:nvGrpSpPr>
        <p:grpSpPr>
          <a:xfrm>
            <a:off x="-163" y="0"/>
            <a:ext cx="7560163" cy="2335826"/>
            <a:chOff x="-163" y="0"/>
            <a:chExt cx="7560163" cy="2335826"/>
          </a:xfrm>
        </p:grpSpPr>
        <p:sp>
          <p:nvSpPr>
            <p:cNvPr id="63" name="正方形/長方形 62">
              <a:extLst>
                <a:ext uri="{FF2B5EF4-FFF2-40B4-BE49-F238E27FC236}">
                  <a16:creationId xmlns:a16="http://schemas.microsoft.com/office/drawing/2014/main" id="{62101EB4-633F-7782-77F4-A28DD0AEF378}"/>
                </a:ext>
              </a:extLst>
            </p:cNvPr>
            <p:cNvSpPr/>
            <p:nvPr/>
          </p:nvSpPr>
          <p:spPr>
            <a:xfrm>
              <a:off x="0" y="0"/>
              <a:ext cx="7560000" cy="3976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24" name="グループ化 1023">
              <a:extLst>
                <a:ext uri="{FF2B5EF4-FFF2-40B4-BE49-F238E27FC236}">
                  <a16:creationId xmlns:a16="http://schemas.microsoft.com/office/drawing/2014/main" id="{F8CE9220-46EF-0F55-DE84-2DDC705F7AAC}"/>
                </a:ext>
              </a:extLst>
            </p:cNvPr>
            <p:cNvGrpSpPr/>
            <p:nvPr/>
          </p:nvGrpSpPr>
          <p:grpSpPr>
            <a:xfrm>
              <a:off x="-163" y="254644"/>
              <a:ext cx="7560000" cy="2081182"/>
              <a:chOff x="-23176" y="-11180"/>
              <a:chExt cx="7571726" cy="2081182"/>
            </a:xfrm>
          </p:grpSpPr>
          <p:sp>
            <p:nvSpPr>
              <p:cNvPr id="1039" name="正方形/長方形 1038">
                <a:extLst>
                  <a:ext uri="{FF2B5EF4-FFF2-40B4-BE49-F238E27FC236}">
                    <a16:creationId xmlns:a16="http://schemas.microsoft.com/office/drawing/2014/main" id="{9CF19507-D2BB-C9C7-3857-FF676F31057C}"/>
                  </a:ext>
                </a:extLst>
              </p:cNvPr>
              <p:cNvSpPr/>
              <p:nvPr/>
            </p:nvSpPr>
            <p:spPr>
              <a:xfrm>
                <a:off x="-23176" y="-11176"/>
                <a:ext cx="4366347" cy="2081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0" name="図 1039">
                <a:extLst>
                  <a:ext uri="{FF2B5EF4-FFF2-40B4-BE49-F238E27FC236}">
                    <a16:creationId xmlns:a16="http://schemas.microsoft.com/office/drawing/2014/main" id="{54C8153C-DEF2-3F93-60B2-6F34D0174063}"/>
                  </a:ext>
                </a:extLst>
              </p:cNvPr>
              <p:cNvPicPr>
                <a:picLocks/>
              </p:cNvPicPr>
              <p:nvPr/>
            </p:nvPicPr>
            <p:blipFill>
              <a:blip r:embed="rId5">
                <a:extLst>
                  <a:ext uri="{28A0092B-C50C-407E-A947-70E740481C1C}">
                    <a14:useLocalDpi xmlns:a14="http://schemas.microsoft.com/office/drawing/2010/main" val="0"/>
                  </a:ext>
                </a:extLst>
              </a:blip>
              <a:srcRect r="10015" b="33121"/>
              <a:stretch/>
            </p:blipFill>
            <p:spPr>
              <a:xfrm>
                <a:off x="1540512" y="-11180"/>
                <a:ext cx="6008038" cy="2081182"/>
              </a:xfrm>
              <a:prstGeom prst="rect">
                <a:avLst/>
              </a:prstGeom>
            </p:spPr>
          </p:pic>
        </p:grpSp>
        <p:grpSp>
          <p:nvGrpSpPr>
            <p:cNvPr id="1025" name="グループ化 1024">
              <a:extLst>
                <a:ext uri="{FF2B5EF4-FFF2-40B4-BE49-F238E27FC236}">
                  <a16:creationId xmlns:a16="http://schemas.microsoft.com/office/drawing/2014/main" id="{FE0BEFEF-BFFC-8D56-6D06-ACC149D692E2}"/>
                </a:ext>
              </a:extLst>
            </p:cNvPr>
            <p:cNvGrpSpPr/>
            <p:nvPr/>
          </p:nvGrpSpPr>
          <p:grpSpPr>
            <a:xfrm>
              <a:off x="139790" y="250876"/>
              <a:ext cx="3194743" cy="1916061"/>
              <a:chOff x="-4546561" y="1010953"/>
              <a:chExt cx="3194743" cy="1916061"/>
            </a:xfrm>
          </p:grpSpPr>
          <p:cxnSp>
            <p:nvCxnSpPr>
              <p:cNvPr id="1026" name="直線コネクタ 1025">
                <a:extLst>
                  <a:ext uri="{FF2B5EF4-FFF2-40B4-BE49-F238E27FC236}">
                    <a16:creationId xmlns:a16="http://schemas.microsoft.com/office/drawing/2014/main" id="{4ACEE559-84ED-A121-3513-2D4734A1643D}"/>
                  </a:ext>
                </a:extLst>
              </p:cNvPr>
              <p:cNvCxnSpPr/>
              <p:nvPr/>
            </p:nvCxnSpPr>
            <p:spPr>
              <a:xfrm>
                <a:off x="-4413412" y="2335822"/>
                <a:ext cx="2641600"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grpSp>
            <p:nvGrpSpPr>
              <p:cNvPr id="1027" name="グループ化 1026">
                <a:extLst>
                  <a:ext uri="{FF2B5EF4-FFF2-40B4-BE49-F238E27FC236}">
                    <a16:creationId xmlns:a16="http://schemas.microsoft.com/office/drawing/2014/main" id="{E2723769-578E-CB91-E8A1-151842ED81E9}"/>
                  </a:ext>
                </a:extLst>
              </p:cNvPr>
              <p:cNvGrpSpPr/>
              <p:nvPr/>
            </p:nvGrpSpPr>
            <p:grpSpPr>
              <a:xfrm>
                <a:off x="-4546561" y="1010953"/>
                <a:ext cx="3194743" cy="1916061"/>
                <a:chOff x="92971" y="104906"/>
                <a:chExt cx="3194743" cy="1916061"/>
              </a:xfrm>
            </p:grpSpPr>
            <p:sp>
              <p:nvSpPr>
                <p:cNvPr id="1028" name="テキスト ボックス 1027">
                  <a:extLst>
                    <a:ext uri="{FF2B5EF4-FFF2-40B4-BE49-F238E27FC236}">
                      <a16:creationId xmlns:a16="http://schemas.microsoft.com/office/drawing/2014/main" id="{C3C349BB-780F-E0FA-CF5A-CF68C73758A4}"/>
                    </a:ext>
                  </a:extLst>
                </p:cNvPr>
                <p:cNvSpPr txBox="1"/>
                <p:nvPr/>
              </p:nvSpPr>
              <p:spPr>
                <a:xfrm>
                  <a:off x="403243" y="1497747"/>
                  <a:ext cx="2884471" cy="523220"/>
                </a:xfrm>
                <a:prstGeom prst="rect">
                  <a:avLst/>
                </a:prstGeom>
                <a:noFill/>
                <a:ln>
                  <a:noFill/>
                </a:ln>
              </p:spPr>
              <p:txBody>
                <a:bodyPr wrap="square" rtlCol="0">
                  <a:spAutoFit/>
                </a:bodyPr>
                <a:lstStyle/>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ソフトウェアの快適な動作に</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お勧めのワークステーション</a:t>
                  </a:r>
                  <a:endParaRPr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1029" name="テキスト ボックス 1028">
                  <a:extLst>
                    <a:ext uri="{FF2B5EF4-FFF2-40B4-BE49-F238E27FC236}">
                      <a16:creationId xmlns:a16="http://schemas.microsoft.com/office/drawing/2014/main" id="{BA1F3349-3BE6-9AA8-4411-8C8D9AA843C4}"/>
                    </a:ext>
                  </a:extLst>
                </p:cNvPr>
                <p:cNvSpPr txBox="1"/>
                <p:nvPr/>
              </p:nvSpPr>
              <p:spPr>
                <a:xfrm>
                  <a:off x="92971" y="152852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grpSp>
              <p:nvGrpSpPr>
                <p:cNvPr id="1030" name="グループ化 1029">
                  <a:extLst>
                    <a:ext uri="{FF2B5EF4-FFF2-40B4-BE49-F238E27FC236}">
                      <a16:creationId xmlns:a16="http://schemas.microsoft.com/office/drawing/2014/main" id="{709C3CF8-1B78-F0A6-5182-8F9401492676}"/>
                    </a:ext>
                  </a:extLst>
                </p:cNvPr>
                <p:cNvGrpSpPr/>
                <p:nvPr/>
              </p:nvGrpSpPr>
              <p:grpSpPr>
                <a:xfrm>
                  <a:off x="98513" y="348315"/>
                  <a:ext cx="3084303" cy="1377627"/>
                  <a:chOff x="98513" y="18115"/>
                  <a:chExt cx="3084303" cy="1377627"/>
                </a:xfrm>
              </p:grpSpPr>
              <p:pic>
                <p:nvPicPr>
                  <p:cNvPr id="1035" name="図 1034">
                    <a:extLst>
                      <a:ext uri="{FF2B5EF4-FFF2-40B4-BE49-F238E27FC236}">
                        <a16:creationId xmlns:a16="http://schemas.microsoft.com/office/drawing/2014/main" id="{65406C84-C39D-A8B2-ECBA-D8B304B851F9}"/>
                      </a:ext>
                    </a:extLst>
                  </p:cNvPr>
                  <p:cNvPicPr>
                    <a:picLocks noChangeAspect="1"/>
                  </p:cNvPicPr>
                  <p:nvPr/>
                </p:nvPicPr>
                <p:blipFill>
                  <a:blip r:embed="rId6">
                    <a:extLst>
                      <a:ext uri="{28A0092B-C50C-407E-A947-70E740481C1C}">
                        <a14:useLocalDpi xmlns:a14="http://schemas.microsoft.com/office/drawing/2010/main" val="0"/>
                      </a:ext>
                    </a:extLst>
                  </a:blip>
                  <a:srcRect l="22811" r="26186"/>
                  <a:stretch/>
                </p:blipFill>
                <p:spPr>
                  <a:xfrm>
                    <a:off x="1016000" y="18115"/>
                    <a:ext cx="2166816" cy="1065297"/>
                  </a:xfrm>
                  <a:prstGeom prst="rect">
                    <a:avLst/>
                  </a:prstGeom>
                </p:spPr>
              </p:pic>
              <p:pic>
                <p:nvPicPr>
                  <p:cNvPr id="1037" name="図 1036">
                    <a:extLst>
                      <a:ext uri="{FF2B5EF4-FFF2-40B4-BE49-F238E27FC236}">
                        <a16:creationId xmlns:a16="http://schemas.microsoft.com/office/drawing/2014/main" id="{F8210BC3-2DB7-37B1-885C-12D6372E08F1}"/>
                      </a:ext>
                    </a:extLst>
                  </p:cNvPr>
                  <p:cNvPicPr>
                    <a:picLocks noChangeAspect="1"/>
                  </p:cNvPicPr>
                  <p:nvPr/>
                </p:nvPicPr>
                <p:blipFill>
                  <a:blip r:embed="rId6">
                    <a:extLst>
                      <a:ext uri="{28A0092B-C50C-407E-A947-70E740481C1C}">
                        <a14:useLocalDpi xmlns:a14="http://schemas.microsoft.com/office/drawing/2010/main" val="0"/>
                      </a:ext>
                    </a:extLst>
                  </a:blip>
                  <a:srcRect l="73151"/>
                  <a:stretch/>
                </p:blipFill>
                <p:spPr>
                  <a:xfrm>
                    <a:off x="1082227" y="330445"/>
                    <a:ext cx="1140623" cy="1065297"/>
                  </a:xfrm>
                  <a:prstGeom prst="rect">
                    <a:avLst/>
                  </a:prstGeom>
                </p:spPr>
              </p:pic>
              <p:pic>
                <p:nvPicPr>
                  <p:cNvPr id="1038" name="図 1037">
                    <a:extLst>
                      <a:ext uri="{FF2B5EF4-FFF2-40B4-BE49-F238E27FC236}">
                        <a16:creationId xmlns:a16="http://schemas.microsoft.com/office/drawing/2014/main" id="{2FB733EA-04FA-209D-C572-7C79BC79EAF6}"/>
                      </a:ext>
                    </a:extLst>
                  </p:cNvPr>
                  <p:cNvPicPr>
                    <a:picLocks noChangeAspect="1"/>
                  </p:cNvPicPr>
                  <p:nvPr/>
                </p:nvPicPr>
                <p:blipFill>
                  <a:blip r:embed="rId6">
                    <a:extLst>
                      <a:ext uri="{28A0092B-C50C-407E-A947-70E740481C1C}">
                        <a14:useLocalDpi xmlns:a14="http://schemas.microsoft.com/office/drawing/2010/main" val="0"/>
                      </a:ext>
                    </a:extLst>
                  </a:blip>
                  <a:srcRect r="76438"/>
                  <a:stretch/>
                </p:blipFill>
                <p:spPr>
                  <a:xfrm>
                    <a:off x="98513" y="79875"/>
                    <a:ext cx="1001003" cy="1065297"/>
                  </a:xfrm>
                  <a:prstGeom prst="rect">
                    <a:avLst/>
                  </a:prstGeom>
                </p:spPr>
              </p:pic>
            </p:grpSp>
            <p:pic>
              <p:nvPicPr>
                <p:cNvPr id="1031" name="Picture 3">
                  <a:extLst>
                    <a:ext uri="{FF2B5EF4-FFF2-40B4-BE49-F238E27FC236}">
                      <a16:creationId xmlns:a16="http://schemas.microsoft.com/office/drawing/2014/main" id="{6F22D2A9-7E9B-1936-0E2D-4CA0440344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04906"/>
                  <a:ext cx="172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1041" name="図 1040">
            <a:extLst>
              <a:ext uri="{FF2B5EF4-FFF2-40B4-BE49-F238E27FC236}">
                <a16:creationId xmlns:a16="http://schemas.microsoft.com/office/drawing/2014/main" id="{56AD4469-0254-19DF-E0F3-F068864A047A}"/>
              </a:ext>
            </a:extLst>
          </p:cNvPr>
          <p:cNvPicPr>
            <a:picLocks noChangeAspect="1"/>
          </p:cNvPicPr>
          <p:nvPr/>
        </p:nvPicPr>
        <p:blipFill>
          <a:blip r:embed="rId8"/>
          <a:stretch>
            <a:fillRect/>
          </a:stretch>
        </p:blipFill>
        <p:spPr>
          <a:xfrm>
            <a:off x="5754962" y="638518"/>
            <a:ext cx="1569529" cy="1569529"/>
          </a:xfrm>
          <a:prstGeom prst="rect">
            <a:avLst/>
          </a:prstGeom>
          <a:effectLst>
            <a:outerShdw blurRad="317500" dist="330200" dir="2700000" algn="tl" rotWithShape="0">
              <a:schemeClr val="bg1">
                <a:alpha val="82000"/>
              </a:schemeClr>
            </a:outerShdw>
          </a:effectLst>
        </p:spPr>
      </p:pic>
      <p:pic>
        <p:nvPicPr>
          <p:cNvPr id="52" name="図 51">
            <a:extLst>
              <a:ext uri="{FF2B5EF4-FFF2-40B4-BE49-F238E27FC236}">
                <a16:creationId xmlns:a16="http://schemas.microsoft.com/office/drawing/2014/main" id="{6B9DFDD0-1B0B-6D54-CFF6-5D5B9524A707}"/>
              </a:ext>
            </a:extLst>
          </p:cNvPr>
          <p:cNvPicPr>
            <a:picLocks noChangeAspect="1"/>
          </p:cNvPicPr>
          <p:nvPr/>
        </p:nvPicPr>
        <p:blipFill>
          <a:blip r:embed="rId9">
            <a:extLst>
              <a:ext uri="{28A0092B-C50C-407E-A947-70E740481C1C}">
                <a14:useLocalDpi xmlns:a14="http://schemas.microsoft.com/office/drawing/2010/main" val="0"/>
              </a:ext>
            </a:extLst>
          </a:blip>
          <a:srcRect l="1607" t="1196" r="1254" b="1426"/>
          <a:stretch/>
        </p:blipFill>
        <p:spPr>
          <a:xfrm>
            <a:off x="457277" y="2479550"/>
            <a:ext cx="1948915" cy="1953695"/>
          </a:xfrm>
          <a:prstGeom prst="rect">
            <a:avLst/>
          </a:prstGeom>
        </p:spPr>
      </p:pic>
      <p:pic>
        <p:nvPicPr>
          <p:cNvPr id="1043" name="図 1042">
            <a:extLst>
              <a:ext uri="{FF2B5EF4-FFF2-40B4-BE49-F238E27FC236}">
                <a16:creationId xmlns:a16="http://schemas.microsoft.com/office/drawing/2014/main" id="{AFE696AC-75C1-C2D8-F48C-FB66DC2E82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17229" y="2862788"/>
            <a:ext cx="2815590" cy="507618"/>
          </a:xfrm>
          <a:prstGeom prst="rect">
            <a:avLst/>
          </a:prstGeom>
        </p:spPr>
      </p:pic>
      <p:sp>
        <p:nvSpPr>
          <p:cNvPr id="1044" name="テキスト ボックス 1043">
            <a:extLst>
              <a:ext uri="{FF2B5EF4-FFF2-40B4-BE49-F238E27FC236}">
                <a16:creationId xmlns:a16="http://schemas.microsoft.com/office/drawing/2014/main" id="{95A5F399-EF7A-4717-C58D-802997A41674}"/>
              </a:ext>
            </a:extLst>
          </p:cNvPr>
          <p:cNvSpPr txBox="1"/>
          <p:nvPr/>
        </p:nvSpPr>
        <p:spPr>
          <a:xfrm>
            <a:off x="2619351" y="2480301"/>
            <a:ext cx="4636277" cy="369332"/>
          </a:xfrm>
          <a:prstGeom prst="rect">
            <a:avLst/>
          </a:prstGeom>
          <a:noFill/>
          <a:ln>
            <a:noFill/>
          </a:ln>
        </p:spPr>
        <p:txBody>
          <a:bodyPr wrap="square" rtlCol="0">
            <a:spAutoFit/>
          </a:bodyPr>
          <a:lstStyle/>
          <a:p>
            <a:pPr algn="l">
              <a:buNone/>
            </a:pPr>
            <a:r>
              <a:rPr lang="en-US" altLang="ja-JP" b="1" i="0" dirty="0">
                <a:solidFill>
                  <a:srgbClr val="000000"/>
                </a:solidFill>
                <a:effectLst/>
                <a:latin typeface="+mn-ea"/>
              </a:rPr>
              <a:t>3D</a:t>
            </a:r>
            <a:r>
              <a:rPr lang="ja-JP" altLang="en-US" b="1" i="0" dirty="0">
                <a:solidFill>
                  <a:srgbClr val="000000"/>
                </a:solidFill>
                <a:effectLst/>
                <a:latin typeface="+mn-ea"/>
              </a:rPr>
              <a:t>ものづくりに必要なすべてを一本に集約</a:t>
            </a:r>
            <a:endParaRPr lang="en-US" altLang="ja-JP" sz="1100" b="1" dirty="0">
              <a:solidFill>
                <a:sysClr val="windowText" lastClr="000000"/>
              </a:solidFill>
              <a:latin typeface="+mn-ea"/>
              <a:cs typeface="Segoe UI" panose="020B0502040204020203" pitchFamily="34" charset="0"/>
            </a:endParaRPr>
          </a:p>
        </p:txBody>
      </p:sp>
      <p:sp>
        <p:nvSpPr>
          <p:cNvPr id="1045" name="テキスト ボックス 1044">
            <a:extLst>
              <a:ext uri="{FF2B5EF4-FFF2-40B4-BE49-F238E27FC236}">
                <a16:creationId xmlns:a16="http://schemas.microsoft.com/office/drawing/2014/main" id="{D7C2829F-D17E-C3B0-9BD6-70FD75677861}"/>
              </a:ext>
            </a:extLst>
          </p:cNvPr>
          <p:cNvSpPr txBox="1"/>
          <p:nvPr/>
        </p:nvSpPr>
        <p:spPr>
          <a:xfrm>
            <a:off x="2562325" y="3697676"/>
            <a:ext cx="4898925" cy="707886"/>
          </a:xfrm>
          <a:prstGeom prst="rect">
            <a:avLst/>
          </a:prstGeom>
          <a:noFill/>
          <a:ln w="6350">
            <a:solidFill>
              <a:schemeClr val="bg1">
                <a:lumMod val="75000"/>
              </a:schemeClr>
            </a:solidFill>
          </a:ln>
        </p:spPr>
        <p:txBody>
          <a:bodyPr wrap="square" rtlCol="0">
            <a:spAutoFit/>
          </a:bodyPr>
          <a:lstStyle/>
          <a:p>
            <a:pPr algn="l">
              <a:buNone/>
            </a:pPr>
            <a:r>
              <a:rPr lang="en-US" altLang="ja-JP" sz="800" dirty="0">
                <a:solidFill>
                  <a:sysClr val="windowText" lastClr="000000"/>
                </a:solidFill>
                <a:latin typeface="+mn-ea"/>
                <a:cs typeface="Segoe UI" panose="020B0502040204020203" pitchFamily="34" charset="0"/>
              </a:rPr>
              <a:t>Fusion</a:t>
            </a:r>
            <a:r>
              <a:rPr lang="ja-JP" altLang="en-US" sz="800" dirty="0">
                <a:solidFill>
                  <a:sysClr val="windowText" lastClr="000000"/>
                </a:solidFill>
                <a:latin typeface="+mn-ea"/>
                <a:cs typeface="Segoe UI" panose="020B0502040204020203" pitchFamily="34" charset="0"/>
              </a:rPr>
              <a:t>は、あらゆるものづくりの現場で必要な全ての機能を、これ一つに集約したソフトウエアです。</a:t>
            </a:r>
            <a:r>
              <a:rPr lang="en-US" altLang="ja-JP" sz="800" dirty="0">
                <a:solidFill>
                  <a:sysClr val="windowText" lastClr="000000"/>
                </a:solidFill>
                <a:latin typeface="+mn-ea"/>
                <a:cs typeface="Segoe UI" panose="020B0502040204020203" pitchFamily="34" charset="0"/>
              </a:rPr>
              <a:t>3D</a:t>
            </a:r>
            <a:r>
              <a:rPr lang="ja-JP" altLang="en-US" sz="800" dirty="0">
                <a:solidFill>
                  <a:sysClr val="windowText" lastClr="000000"/>
                </a:solidFill>
                <a:latin typeface="+mn-ea"/>
                <a:cs typeface="Segoe UI" panose="020B0502040204020203" pitchFamily="34" charset="0"/>
              </a:rPr>
              <a:t>モデリング、アセンブリ、</a:t>
            </a:r>
            <a:r>
              <a:rPr lang="en-US" altLang="ja-JP" sz="800" dirty="0">
                <a:solidFill>
                  <a:sysClr val="windowText" lastClr="000000"/>
                </a:solidFill>
                <a:latin typeface="+mn-ea"/>
                <a:cs typeface="Segoe UI" panose="020B0502040204020203" pitchFamily="34" charset="0"/>
              </a:rPr>
              <a:t>2D</a:t>
            </a:r>
            <a:r>
              <a:rPr lang="ja-JP" altLang="en-US" sz="800" dirty="0">
                <a:solidFill>
                  <a:sysClr val="windowText" lastClr="000000"/>
                </a:solidFill>
                <a:latin typeface="+mn-ea"/>
                <a:cs typeface="Segoe UI" panose="020B0502040204020203" pitchFamily="34" charset="0"/>
              </a:rPr>
              <a:t>図面作成、解析機能および切削ツールパス作成（</a:t>
            </a:r>
            <a:r>
              <a:rPr lang="en-US" altLang="ja-JP" sz="800" dirty="0">
                <a:solidFill>
                  <a:sysClr val="windowText" lastClr="000000"/>
                </a:solidFill>
                <a:latin typeface="+mn-ea"/>
                <a:cs typeface="Segoe UI" panose="020B0502040204020203" pitchFamily="34" charset="0"/>
              </a:rPr>
              <a:t>CAM</a:t>
            </a:r>
            <a:r>
              <a:rPr lang="ja-JP" altLang="en-US" sz="800" dirty="0">
                <a:solidFill>
                  <a:sysClr val="windowText" lastClr="000000"/>
                </a:solidFill>
                <a:latin typeface="+mn-ea"/>
                <a:cs typeface="Segoe UI" panose="020B0502040204020203" pitchFamily="34" charset="0"/>
              </a:rPr>
              <a:t>）機能を備え、さらに回路設計や</a:t>
            </a:r>
            <a:r>
              <a:rPr lang="en-US" altLang="ja-JP" sz="800" dirty="0">
                <a:solidFill>
                  <a:sysClr val="windowText" lastClr="000000"/>
                </a:solidFill>
                <a:latin typeface="+mn-ea"/>
                <a:cs typeface="Segoe UI" panose="020B0502040204020203" pitchFamily="34" charset="0"/>
              </a:rPr>
              <a:t>AI</a:t>
            </a:r>
            <a:r>
              <a:rPr lang="ja-JP" altLang="en-US" sz="800" dirty="0">
                <a:solidFill>
                  <a:sysClr val="windowText" lastClr="000000"/>
                </a:solidFill>
                <a:latin typeface="+mn-ea"/>
                <a:cs typeface="Segoe UI" panose="020B0502040204020203" pitchFamily="34" charset="0"/>
              </a:rPr>
              <a:t>を使用した次世代設計ツールであるジェネレーティブデザインなど、より高品質な製品設計のための機能も充実しています。さらに、クラウドテクノロジーを利用して、解析計算時間の短縮や、使用する場所を選ばないデータ共有も可能です。</a:t>
            </a:r>
            <a:endParaRPr lang="en-US" altLang="ja-JP" sz="800" dirty="0">
              <a:solidFill>
                <a:sysClr val="windowText" lastClr="000000"/>
              </a:solidFill>
              <a:latin typeface="+mn-ea"/>
              <a:cs typeface="Segoe UI" panose="020B0502040204020203" pitchFamily="34" charset="0"/>
            </a:endParaRPr>
          </a:p>
        </p:txBody>
      </p:sp>
      <p:grpSp>
        <p:nvGrpSpPr>
          <p:cNvPr id="1053" name="グループ化 1052">
            <a:extLst>
              <a:ext uri="{FF2B5EF4-FFF2-40B4-BE49-F238E27FC236}">
                <a16:creationId xmlns:a16="http://schemas.microsoft.com/office/drawing/2014/main" id="{3523A552-F909-D10D-B3C3-9D231AACB122}"/>
              </a:ext>
            </a:extLst>
          </p:cNvPr>
          <p:cNvGrpSpPr/>
          <p:nvPr/>
        </p:nvGrpSpPr>
        <p:grpSpPr>
          <a:xfrm>
            <a:off x="417608" y="4877417"/>
            <a:ext cx="1973840" cy="1468278"/>
            <a:chOff x="592868" y="4877417"/>
            <a:chExt cx="1973840" cy="1468278"/>
          </a:xfrm>
        </p:grpSpPr>
        <p:sp>
          <p:nvSpPr>
            <p:cNvPr id="61" name="正方形/長方形 60">
              <a:extLst>
                <a:ext uri="{FF2B5EF4-FFF2-40B4-BE49-F238E27FC236}">
                  <a16:creationId xmlns:a16="http://schemas.microsoft.com/office/drawing/2014/main" id="{87B23CB6-C2BA-5E67-5AF3-E486CE9B1366}"/>
                </a:ext>
              </a:extLst>
            </p:cNvPr>
            <p:cNvSpPr/>
            <p:nvPr/>
          </p:nvSpPr>
          <p:spPr>
            <a:xfrm>
              <a:off x="592868" y="4877417"/>
              <a:ext cx="1973840" cy="3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ja-JP" altLang="en-US" sz="1000" b="1" i="0" dirty="0">
                  <a:solidFill>
                    <a:schemeClr val="tx1"/>
                  </a:solidFill>
                  <a:effectLst/>
                  <a:latin typeface="游ゴシック" panose="020B0400000000000000" pitchFamily="50" charset="-128"/>
                  <a:ea typeface="游ゴシック" panose="020B0400000000000000" pitchFamily="50" charset="-128"/>
                </a:rPr>
                <a:t>次世代ハイブリッド</a:t>
              </a:r>
              <a:endParaRPr lang="en-US" altLang="ja-JP" sz="1000" b="1" i="0" dirty="0">
                <a:solidFill>
                  <a:schemeClr val="tx1"/>
                </a:solidFill>
                <a:effectLst/>
                <a:latin typeface="游ゴシック" panose="020B0400000000000000" pitchFamily="50" charset="-128"/>
                <a:ea typeface="游ゴシック" panose="020B0400000000000000" pitchFamily="50" charset="-128"/>
              </a:endParaRPr>
            </a:p>
            <a:p>
              <a:pPr algn="ctr" fontAlgn="base"/>
              <a:r>
                <a:rPr lang="ja-JP" altLang="en-US" sz="1000" b="1" i="0" dirty="0">
                  <a:solidFill>
                    <a:schemeClr val="tx1"/>
                  </a:solidFill>
                  <a:effectLst/>
                  <a:latin typeface="游ゴシック" panose="020B0400000000000000" pitchFamily="50" charset="-128"/>
                  <a:ea typeface="游ゴシック" panose="020B0400000000000000" pitchFamily="50" charset="-128"/>
                </a:rPr>
                <a:t>モデリングソフト</a:t>
              </a:r>
              <a:endParaRPr lang="en-US" altLang="ja-JP" sz="1000" b="1" i="0" dirty="0">
                <a:solidFill>
                  <a:schemeClr val="tx1"/>
                </a:solidFill>
                <a:effectLst/>
                <a:latin typeface="游ゴシック" panose="020B0400000000000000" pitchFamily="50" charset="-128"/>
                <a:ea typeface="游ゴシック" panose="020B0400000000000000" pitchFamily="50" charset="-128"/>
              </a:endParaRPr>
            </a:p>
          </p:txBody>
        </p:sp>
        <p:pic>
          <p:nvPicPr>
            <p:cNvPr id="1048" name="図 1047">
              <a:extLst>
                <a:ext uri="{FF2B5EF4-FFF2-40B4-BE49-F238E27FC236}">
                  <a16:creationId xmlns:a16="http://schemas.microsoft.com/office/drawing/2014/main" id="{8AE4907D-9013-95FC-C146-9F882F04169C}"/>
                </a:ext>
              </a:extLst>
            </p:cNvPr>
            <p:cNvPicPr preferRelativeResize="0">
              <a:picLocks/>
            </p:cNvPicPr>
            <p:nvPr/>
          </p:nvPicPr>
          <p:blipFill>
            <a:blip r:embed="rId11">
              <a:extLst>
                <a:ext uri="{28A0092B-C50C-407E-A947-70E740481C1C}">
                  <a14:useLocalDpi xmlns:a14="http://schemas.microsoft.com/office/drawing/2010/main" val="0"/>
                </a:ext>
              </a:extLst>
            </a:blip>
            <a:stretch>
              <a:fillRect/>
            </a:stretch>
          </p:blipFill>
          <p:spPr>
            <a:xfrm>
              <a:off x="592868" y="5301695"/>
              <a:ext cx="1972800" cy="1044000"/>
            </a:xfrm>
            <a:prstGeom prst="rect">
              <a:avLst/>
            </a:prstGeom>
          </p:spPr>
        </p:pic>
      </p:grpSp>
      <p:grpSp>
        <p:nvGrpSpPr>
          <p:cNvPr id="1054" name="グループ化 1053">
            <a:extLst>
              <a:ext uri="{FF2B5EF4-FFF2-40B4-BE49-F238E27FC236}">
                <a16:creationId xmlns:a16="http://schemas.microsoft.com/office/drawing/2014/main" id="{D56850D0-CB3B-E042-2EED-6DD99A815336}"/>
              </a:ext>
            </a:extLst>
          </p:cNvPr>
          <p:cNvGrpSpPr/>
          <p:nvPr/>
        </p:nvGrpSpPr>
        <p:grpSpPr>
          <a:xfrm>
            <a:off x="2780779" y="4877417"/>
            <a:ext cx="1973840" cy="1468278"/>
            <a:chOff x="2711492" y="4877417"/>
            <a:chExt cx="1973840" cy="1468278"/>
          </a:xfrm>
        </p:grpSpPr>
        <p:sp>
          <p:nvSpPr>
            <p:cNvPr id="1032" name="正方形/長方形 1031">
              <a:extLst>
                <a:ext uri="{FF2B5EF4-FFF2-40B4-BE49-F238E27FC236}">
                  <a16:creationId xmlns:a16="http://schemas.microsoft.com/office/drawing/2014/main" id="{FC1F12C1-2A03-224E-008D-BBEA2B17218D}"/>
                </a:ext>
              </a:extLst>
            </p:cNvPr>
            <p:cNvSpPr/>
            <p:nvPr/>
          </p:nvSpPr>
          <p:spPr>
            <a:xfrm>
              <a:off x="2711492" y="4877417"/>
              <a:ext cx="1973840" cy="3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ja-JP" altLang="en-US" sz="1000" b="1" i="0" dirty="0">
                  <a:solidFill>
                    <a:schemeClr val="tx1"/>
                  </a:solidFill>
                  <a:effectLst/>
                  <a:latin typeface="游ゴシック" panose="020B0400000000000000" pitchFamily="50" charset="-128"/>
                  <a:ea typeface="游ゴシック" panose="020B0400000000000000" pitchFamily="50" charset="-128"/>
                </a:rPr>
                <a:t>クラウドデータ管理</a:t>
              </a:r>
              <a:endParaRPr lang="en-US" altLang="ja-JP" sz="1000" b="1" i="0" dirty="0">
                <a:solidFill>
                  <a:schemeClr val="tx1"/>
                </a:solidFill>
                <a:effectLst/>
                <a:latin typeface="游ゴシック" panose="020B0400000000000000" pitchFamily="50" charset="-128"/>
                <a:ea typeface="游ゴシック" panose="020B0400000000000000" pitchFamily="50" charset="-128"/>
              </a:endParaRPr>
            </a:p>
          </p:txBody>
        </p:sp>
        <p:pic>
          <p:nvPicPr>
            <p:cNvPr id="1050" name="図 1049">
              <a:extLst>
                <a:ext uri="{FF2B5EF4-FFF2-40B4-BE49-F238E27FC236}">
                  <a16:creationId xmlns:a16="http://schemas.microsoft.com/office/drawing/2014/main" id="{58193522-43D3-7C40-47E0-D67EF71F0244}"/>
                </a:ext>
              </a:extLst>
            </p:cNvPr>
            <p:cNvPicPr preferRelativeResize="0">
              <a:picLocks/>
            </p:cNvPicPr>
            <p:nvPr/>
          </p:nvPicPr>
          <p:blipFill>
            <a:blip r:embed="rId12">
              <a:extLst>
                <a:ext uri="{28A0092B-C50C-407E-A947-70E740481C1C}">
                  <a14:useLocalDpi xmlns:a14="http://schemas.microsoft.com/office/drawing/2010/main" val="0"/>
                </a:ext>
              </a:extLst>
            </a:blip>
            <a:stretch>
              <a:fillRect/>
            </a:stretch>
          </p:blipFill>
          <p:spPr>
            <a:xfrm>
              <a:off x="2711492" y="5301695"/>
              <a:ext cx="1972800" cy="1044000"/>
            </a:xfrm>
            <a:prstGeom prst="rect">
              <a:avLst/>
            </a:prstGeom>
          </p:spPr>
        </p:pic>
      </p:grpSp>
      <p:grpSp>
        <p:nvGrpSpPr>
          <p:cNvPr id="1055" name="グループ化 1054">
            <a:extLst>
              <a:ext uri="{FF2B5EF4-FFF2-40B4-BE49-F238E27FC236}">
                <a16:creationId xmlns:a16="http://schemas.microsoft.com/office/drawing/2014/main" id="{764E326E-DEEA-5187-CBEB-17EBD48996F2}"/>
              </a:ext>
            </a:extLst>
          </p:cNvPr>
          <p:cNvGrpSpPr/>
          <p:nvPr/>
        </p:nvGrpSpPr>
        <p:grpSpPr>
          <a:xfrm>
            <a:off x="5143949" y="4877417"/>
            <a:ext cx="1973840" cy="1468278"/>
            <a:chOff x="4839149" y="4877417"/>
            <a:chExt cx="1973840" cy="1468278"/>
          </a:xfrm>
        </p:grpSpPr>
        <p:sp>
          <p:nvSpPr>
            <p:cNvPr id="1033" name="正方形/長方形 1032">
              <a:extLst>
                <a:ext uri="{FF2B5EF4-FFF2-40B4-BE49-F238E27FC236}">
                  <a16:creationId xmlns:a16="http://schemas.microsoft.com/office/drawing/2014/main" id="{FDB3E78F-CBC9-5476-6FFF-A00ECFDD2F03}"/>
                </a:ext>
              </a:extLst>
            </p:cNvPr>
            <p:cNvSpPr/>
            <p:nvPr/>
          </p:nvSpPr>
          <p:spPr>
            <a:xfrm>
              <a:off x="4839149" y="4877417"/>
              <a:ext cx="1973840" cy="3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ja-JP" altLang="en-US" sz="1000" b="1" i="0" dirty="0">
                  <a:solidFill>
                    <a:schemeClr val="tx1"/>
                  </a:solidFill>
                  <a:effectLst/>
                  <a:latin typeface="游ゴシック" panose="020B0400000000000000" pitchFamily="50" charset="-128"/>
                  <a:ea typeface="游ゴシック" panose="020B0400000000000000" pitchFamily="50" charset="-128"/>
                </a:rPr>
                <a:t>追加オプションなしで</a:t>
              </a:r>
              <a:endParaRPr lang="en-US" altLang="ja-JP" sz="1000" b="1" i="0" dirty="0">
                <a:solidFill>
                  <a:schemeClr val="tx1"/>
                </a:solidFill>
                <a:effectLst/>
                <a:latin typeface="游ゴシック" panose="020B0400000000000000" pitchFamily="50" charset="-128"/>
                <a:ea typeface="游ゴシック" panose="020B0400000000000000" pitchFamily="50" charset="-128"/>
              </a:endParaRPr>
            </a:p>
            <a:p>
              <a:pPr algn="ctr" fontAlgn="base"/>
              <a:r>
                <a:rPr lang="ja-JP" altLang="en-US" sz="1000" b="1" i="0" dirty="0">
                  <a:solidFill>
                    <a:schemeClr val="tx1"/>
                  </a:solidFill>
                  <a:effectLst/>
                  <a:latin typeface="游ゴシック" panose="020B0400000000000000" pitchFamily="50" charset="-128"/>
                  <a:ea typeface="游ゴシック" panose="020B0400000000000000" pitchFamily="50" charset="-128"/>
                </a:rPr>
                <a:t>全ての機能が使用可能</a:t>
              </a:r>
              <a:endParaRPr lang="en-US" altLang="ja-JP" sz="1000" b="1" i="0" dirty="0">
                <a:solidFill>
                  <a:schemeClr val="tx1"/>
                </a:solidFill>
                <a:effectLst/>
                <a:latin typeface="游ゴシック" panose="020B0400000000000000" pitchFamily="50" charset="-128"/>
                <a:ea typeface="游ゴシック" panose="020B0400000000000000" pitchFamily="50" charset="-128"/>
              </a:endParaRPr>
            </a:p>
          </p:txBody>
        </p:sp>
        <p:pic>
          <p:nvPicPr>
            <p:cNvPr id="1052" name="図 1051">
              <a:extLst>
                <a:ext uri="{FF2B5EF4-FFF2-40B4-BE49-F238E27FC236}">
                  <a16:creationId xmlns:a16="http://schemas.microsoft.com/office/drawing/2014/main" id="{DAB64223-9488-08E7-7F56-02BE9EBFCD1E}"/>
                </a:ext>
              </a:extLst>
            </p:cNvPr>
            <p:cNvPicPr preferRelativeResize="0">
              <a:picLocks/>
            </p:cNvPicPr>
            <p:nvPr/>
          </p:nvPicPr>
          <p:blipFill>
            <a:blip r:embed="rId13">
              <a:extLst>
                <a:ext uri="{28A0092B-C50C-407E-A947-70E740481C1C}">
                  <a14:useLocalDpi xmlns:a14="http://schemas.microsoft.com/office/drawing/2010/main" val="0"/>
                </a:ext>
              </a:extLst>
            </a:blip>
            <a:stretch>
              <a:fillRect/>
            </a:stretch>
          </p:blipFill>
          <p:spPr>
            <a:xfrm>
              <a:off x="4839149" y="5301695"/>
              <a:ext cx="1972800" cy="1044000"/>
            </a:xfrm>
            <a:prstGeom prst="rect">
              <a:avLst/>
            </a:prstGeom>
          </p:spPr>
        </p:pic>
      </p:grpSp>
      <p:sp>
        <p:nvSpPr>
          <p:cNvPr id="3" name="テキスト ボックス 2">
            <a:extLst>
              <a:ext uri="{FF2B5EF4-FFF2-40B4-BE49-F238E27FC236}">
                <a16:creationId xmlns:a16="http://schemas.microsoft.com/office/drawing/2014/main" id="{CC6F9AA1-8D76-C022-DE4C-B8B8FD4902DB}"/>
              </a:ext>
            </a:extLst>
          </p:cNvPr>
          <p:cNvSpPr txBox="1"/>
          <p:nvPr/>
        </p:nvSpPr>
        <p:spPr>
          <a:xfrm>
            <a:off x="109470" y="6798974"/>
            <a:ext cx="2490249" cy="215444"/>
          </a:xfrm>
          <a:prstGeom prst="rect">
            <a:avLst/>
          </a:prstGeom>
          <a:noFill/>
        </p:spPr>
        <p:txBody>
          <a:bodyPr wrap="square" rtlCol="0">
            <a:spAutoFit/>
          </a:bodyPr>
          <a:lstStyle/>
          <a:p>
            <a:r>
              <a:rPr lang="ja-JP" altLang="en-US" sz="800" b="1" i="0" dirty="0">
                <a:solidFill>
                  <a:srgbClr val="000000"/>
                </a:solidFill>
                <a:effectLst/>
                <a:latin typeface="+mn-ea"/>
              </a:rPr>
              <a:t>■ </a:t>
            </a:r>
            <a:r>
              <a:rPr lang="en-US" altLang="ja-JP" sz="800" b="1" i="0" dirty="0">
                <a:solidFill>
                  <a:srgbClr val="000000"/>
                </a:solidFill>
                <a:effectLst/>
                <a:latin typeface="+mn-ea"/>
              </a:rPr>
              <a:t>Fusion</a:t>
            </a:r>
            <a:r>
              <a:rPr lang="ja-JP" altLang="en-US" sz="800" b="1" i="0" dirty="0">
                <a:solidFill>
                  <a:srgbClr val="000000"/>
                </a:solidFill>
                <a:effectLst/>
                <a:latin typeface="+mn-ea"/>
              </a:rPr>
              <a:t>による製品開発プロセスの詳細</a:t>
            </a:r>
            <a:endParaRPr kumimoji="1" lang="ja-JP" altLang="en-US" sz="800" b="1" dirty="0">
              <a:latin typeface="+mn-ea"/>
            </a:endParaRPr>
          </a:p>
        </p:txBody>
      </p:sp>
      <p:sp>
        <p:nvSpPr>
          <p:cNvPr id="4" name="テキスト ボックス 3">
            <a:extLst>
              <a:ext uri="{FF2B5EF4-FFF2-40B4-BE49-F238E27FC236}">
                <a16:creationId xmlns:a16="http://schemas.microsoft.com/office/drawing/2014/main" id="{6C82FF70-5E76-A60F-9CFB-B1D57B3428DD}"/>
              </a:ext>
            </a:extLst>
          </p:cNvPr>
          <p:cNvSpPr txBox="1"/>
          <p:nvPr/>
        </p:nvSpPr>
        <p:spPr>
          <a:xfrm>
            <a:off x="76289" y="7003965"/>
            <a:ext cx="1576303" cy="215444"/>
          </a:xfrm>
          <a:prstGeom prst="rect">
            <a:avLst/>
          </a:prstGeom>
          <a:noFill/>
        </p:spPr>
        <p:txBody>
          <a:bodyPr wrap="square" rtlCol="0">
            <a:spAutoFit/>
          </a:bodyPr>
          <a:lstStyle/>
          <a:p>
            <a:r>
              <a:rPr lang="ja-JP" altLang="en-US" sz="800" b="1" i="0" dirty="0">
                <a:solidFill>
                  <a:srgbClr val="000000"/>
                </a:solidFill>
                <a:effectLst/>
                <a:latin typeface="+mn-ea"/>
              </a:rPr>
              <a:t>① </a:t>
            </a:r>
            <a:r>
              <a:rPr lang="en-US" altLang="ja-JP" sz="800" b="1" i="0" dirty="0">
                <a:solidFill>
                  <a:srgbClr val="000000"/>
                </a:solidFill>
                <a:effectLst/>
                <a:latin typeface="+mn-ea"/>
              </a:rPr>
              <a:t>3D</a:t>
            </a:r>
            <a:r>
              <a:rPr lang="ja-JP" altLang="en-US" sz="800" b="1" i="0" dirty="0">
                <a:solidFill>
                  <a:srgbClr val="000000"/>
                </a:solidFill>
                <a:effectLst/>
                <a:latin typeface="+mn-ea"/>
              </a:rPr>
              <a:t>デザインとモデリング</a:t>
            </a:r>
            <a:endParaRPr kumimoji="1" lang="ja-JP" altLang="en-US" sz="800" b="1" dirty="0">
              <a:latin typeface="+mn-ea"/>
            </a:endParaRPr>
          </a:p>
        </p:txBody>
      </p:sp>
      <p:sp>
        <p:nvSpPr>
          <p:cNvPr id="40" name="テキスト ボックス 39">
            <a:extLst>
              <a:ext uri="{FF2B5EF4-FFF2-40B4-BE49-F238E27FC236}">
                <a16:creationId xmlns:a16="http://schemas.microsoft.com/office/drawing/2014/main" id="{A95B8828-E446-8D00-5DFE-A369BE7EC9EF}"/>
              </a:ext>
            </a:extLst>
          </p:cNvPr>
          <p:cNvSpPr txBox="1"/>
          <p:nvPr/>
        </p:nvSpPr>
        <p:spPr>
          <a:xfrm>
            <a:off x="76289" y="7187659"/>
            <a:ext cx="1728000" cy="523220"/>
          </a:xfrm>
          <a:prstGeom prst="rect">
            <a:avLst/>
          </a:prstGeom>
          <a:noFill/>
        </p:spPr>
        <p:txBody>
          <a:bodyPr wrap="square" rtlCol="0">
            <a:spAutoFit/>
          </a:bodyPr>
          <a:lstStyle/>
          <a:p>
            <a:r>
              <a:rPr kumimoji="1" lang="ja-JP" altLang="en-US" sz="700" dirty="0"/>
              <a:t>創造性や設計の反復能力が、設計ツールのために制限されず、製品開発の全プロセスを通して、思いのままに設計できる環境を手に入れられます。</a:t>
            </a:r>
          </a:p>
        </p:txBody>
      </p:sp>
      <p:sp>
        <p:nvSpPr>
          <p:cNvPr id="41" name="テキスト ボックス 40">
            <a:extLst>
              <a:ext uri="{FF2B5EF4-FFF2-40B4-BE49-F238E27FC236}">
                <a16:creationId xmlns:a16="http://schemas.microsoft.com/office/drawing/2014/main" id="{91A62213-04BF-778B-132A-A03B926734BC}"/>
              </a:ext>
            </a:extLst>
          </p:cNvPr>
          <p:cNvSpPr txBox="1"/>
          <p:nvPr/>
        </p:nvSpPr>
        <p:spPr>
          <a:xfrm>
            <a:off x="1779933" y="7003965"/>
            <a:ext cx="1661533" cy="215444"/>
          </a:xfrm>
          <a:prstGeom prst="rect">
            <a:avLst/>
          </a:prstGeom>
          <a:noFill/>
        </p:spPr>
        <p:txBody>
          <a:bodyPr wrap="square" rtlCol="0">
            <a:spAutoFit/>
          </a:bodyPr>
          <a:lstStyle/>
          <a:p>
            <a:r>
              <a:rPr lang="ja-JP" altLang="en-US" sz="800" b="1" i="0" dirty="0">
                <a:solidFill>
                  <a:srgbClr val="000000"/>
                </a:solidFill>
                <a:effectLst/>
                <a:latin typeface="Noto Sans JP"/>
              </a:rPr>
              <a:t>② 電子設計</a:t>
            </a:r>
            <a:endParaRPr kumimoji="1" lang="ja-JP" altLang="en-US" sz="800" b="1" dirty="0">
              <a:latin typeface="+mn-ea"/>
            </a:endParaRPr>
          </a:p>
        </p:txBody>
      </p:sp>
      <p:sp>
        <p:nvSpPr>
          <p:cNvPr id="42" name="テキスト ボックス 41">
            <a:extLst>
              <a:ext uri="{FF2B5EF4-FFF2-40B4-BE49-F238E27FC236}">
                <a16:creationId xmlns:a16="http://schemas.microsoft.com/office/drawing/2014/main" id="{DCEE3E18-5069-55FB-6BEC-FB7CEC460ACE}"/>
              </a:ext>
            </a:extLst>
          </p:cNvPr>
          <p:cNvSpPr txBox="1"/>
          <p:nvPr/>
        </p:nvSpPr>
        <p:spPr>
          <a:xfrm>
            <a:off x="1779933" y="7187659"/>
            <a:ext cx="1821432" cy="523220"/>
          </a:xfrm>
          <a:prstGeom prst="rect">
            <a:avLst/>
          </a:prstGeom>
          <a:noFill/>
        </p:spPr>
        <p:txBody>
          <a:bodyPr wrap="square" rtlCol="0">
            <a:spAutoFit/>
          </a:bodyPr>
          <a:lstStyle/>
          <a:p>
            <a:r>
              <a:rPr lang="ja-JP" altLang="en-US" sz="700" b="0" i="0" dirty="0">
                <a:solidFill>
                  <a:srgbClr val="000000"/>
                </a:solidFill>
                <a:effectLst/>
                <a:latin typeface="+mn-ea"/>
              </a:rPr>
              <a:t>手作業による設計のワークフローや互換性問題に振り回されることなく、電子設計と機械設計の</a:t>
            </a:r>
            <a:r>
              <a:rPr lang="en-US" altLang="ja-JP" sz="700" b="0" i="0" dirty="0">
                <a:solidFill>
                  <a:srgbClr val="000000"/>
                </a:solidFill>
                <a:effectLst/>
                <a:latin typeface="+mn-ea"/>
              </a:rPr>
              <a:t>CAD</a:t>
            </a:r>
            <a:r>
              <a:rPr lang="ja-JP" altLang="en-US" sz="700" b="0" i="0" dirty="0">
                <a:solidFill>
                  <a:srgbClr val="000000"/>
                </a:solidFill>
                <a:effectLst/>
                <a:latin typeface="+mn-ea"/>
              </a:rPr>
              <a:t>がひとつのデータ駆動型プラットフォームに統合。</a:t>
            </a:r>
            <a:endParaRPr kumimoji="1" lang="ja-JP" altLang="en-US" sz="600" dirty="0">
              <a:latin typeface="+mn-ea"/>
            </a:endParaRPr>
          </a:p>
        </p:txBody>
      </p:sp>
      <p:sp>
        <p:nvSpPr>
          <p:cNvPr id="43" name="テキスト ボックス 42">
            <a:extLst>
              <a:ext uri="{FF2B5EF4-FFF2-40B4-BE49-F238E27FC236}">
                <a16:creationId xmlns:a16="http://schemas.microsoft.com/office/drawing/2014/main" id="{58B9047C-F504-B761-3742-1FE98377406C}"/>
              </a:ext>
            </a:extLst>
          </p:cNvPr>
          <p:cNvSpPr txBox="1"/>
          <p:nvPr/>
        </p:nvSpPr>
        <p:spPr>
          <a:xfrm>
            <a:off x="3572476" y="7003965"/>
            <a:ext cx="1576303" cy="215444"/>
          </a:xfrm>
          <a:prstGeom prst="rect">
            <a:avLst/>
          </a:prstGeom>
          <a:noFill/>
        </p:spPr>
        <p:txBody>
          <a:bodyPr wrap="square" rtlCol="0">
            <a:spAutoFit/>
          </a:bodyPr>
          <a:lstStyle/>
          <a:p>
            <a:r>
              <a:rPr lang="ja-JP" altLang="en-US" sz="800" b="1" i="0" dirty="0">
                <a:solidFill>
                  <a:srgbClr val="000000"/>
                </a:solidFill>
                <a:effectLst/>
                <a:latin typeface="Noto Sans JP"/>
              </a:rPr>
              <a:t>③ シミュレーション</a:t>
            </a:r>
            <a:endParaRPr kumimoji="1" lang="ja-JP" altLang="en-US" sz="800" b="1" dirty="0">
              <a:latin typeface="+mn-ea"/>
            </a:endParaRPr>
          </a:p>
        </p:txBody>
      </p:sp>
      <p:sp>
        <p:nvSpPr>
          <p:cNvPr id="44" name="テキスト ボックス 43">
            <a:extLst>
              <a:ext uri="{FF2B5EF4-FFF2-40B4-BE49-F238E27FC236}">
                <a16:creationId xmlns:a16="http://schemas.microsoft.com/office/drawing/2014/main" id="{1A3917AC-AD03-4665-8889-85B7745A138A}"/>
              </a:ext>
            </a:extLst>
          </p:cNvPr>
          <p:cNvSpPr txBox="1"/>
          <p:nvPr/>
        </p:nvSpPr>
        <p:spPr>
          <a:xfrm>
            <a:off x="3572476" y="7187659"/>
            <a:ext cx="1907574" cy="523220"/>
          </a:xfrm>
          <a:prstGeom prst="rect">
            <a:avLst/>
          </a:prstGeom>
          <a:noFill/>
        </p:spPr>
        <p:txBody>
          <a:bodyPr wrap="square" rtlCol="0">
            <a:spAutoFit/>
          </a:bodyPr>
          <a:lstStyle/>
          <a:p>
            <a:r>
              <a:rPr lang="ja-JP" altLang="en-US" sz="700" b="0" i="0" dirty="0">
                <a:solidFill>
                  <a:srgbClr val="000000"/>
                </a:solidFill>
                <a:effectLst/>
                <a:latin typeface="Noto Sans JP"/>
              </a:rPr>
              <a:t>設計の検証を後回しにせず、開発プロセスの早い段階から設計のテストを行って実現可能性を見極め、修正コストのかかる可能性のある問題を早期に明確にします。</a:t>
            </a:r>
            <a:endParaRPr kumimoji="1" lang="ja-JP" altLang="en-US" sz="500" dirty="0"/>
          </a:p>
        </p:txBody>
      </p:sp>
      <p:sp>
        <p:nvSpPr>
          <p:cNvPr id="45" name="テキスト ボックス 44">
            <a:extLst>
              <a:ext uri="{FF2B5EF4-FFF2-40B4-BE49-F238E27FC236}">
                <a16:creationId xmlns:a16="http://schemas.microsoft.com/office/drawing/2014/main" id="{02CEFB4B-2C40-D5BB-78BA-BA384616390C}"/>
              </a:ext>
            </a:extLst>
          </p:cNvPr>
          <p:cNvSpPr txBox="1"/>
          <p:nvPr/>
        </p:nvSpPr>
        <p:spPr>
          <a:xfrm>
            <a:off x="5434868" y="7003965"/>
            <a:ext cx="1576303" cy="215444"/>
          </a:xfrm>
          <a:prstGeom prst="rect">
            <a:avLst/>
          </a:prstGeom>
          <a:noFill/>
        </p:spPr>
        <p:txBody>
          <a:bodyPr wrap="square" rtlCol="0">
            <a:spAutoFit/>
          </a:bodyPr>
          <a:lstStyle/>
          <a:p>
            <a:r>
              <a:rPr lang="ja-JP" altLang="en-US" sz="800" b="1" i="0" dirty="0">
                <a:solidFill>
                  <a:srgbClr val="000000"/>
                </a:solidFill>
                <a:effectLst/>
                <a:latin typeface="Noto Sans JP"/>
              </a:rPr>
              <a:t>④ ジェネレーティブデザイン</a:t>
            </a:r>
            <a:endParaRPr kumimoji="1" lang="ja-JP" altLang="en-US" sz="800" b="1" dirty="0">
              <a:latin typeface="+mn-ea"/>
            </a:endParaRPr>
          </a:p>
        </p:txBody>
      </p:sp>
      <p:sp>
        <p:nvSpPr>
          <p:cNvPr id="46" name="テキスト ボックス 45">
            <a:extLst>
              <a:ext uri="{FF2B5EF4-FFF2-40B4-BE49-F238E27FC236}">
                <a16:creationId xmlns:a16="http://schemas.microsoft.com/office/drawing/2014/main" id="{E741D977-9651-F2C7-DEA6-8EEF67A11CD0}"/>
              </a:ext>
            </a:extLst>
          </p:cNvPr>
          <p:cNvSpPr txBox="1"/>
          <p:nvPr/>
        </p:nvSpPr>
        <p:spPr>
          <a:xfrm>
            <a:off x="5434868" y="7187659"/>
            <a:ext cx="2021806" cy="630942"/>
          </a:xfrm>
          <a:prstGeom prst="rect">
            <a:avLst/>
          </a:prstGeom>
          <a:noFill/>
        </p:spPr>
        <p:txBody>
          <a:bodyPr wrap="square" rtlCol="0">
            <a:spAutoFit/>
          </a:bodyPr>
          <a:lstStyle/>
          <a:p>
            <a:r>
              <a:rPr lang="ja-JP" altLang="en-US" sz="700" b="0" i="0" dirty="0">
                <a:solidFill>
                  <a:srgbClr val="000000"/>
                </a:solidFill>
                <a:effectLst/>
                <a:latin typeface="Noto Sans JP"/>
              </a:rPr>
              <a:t>イノベーション能力が高まります。製造と材料の制約条件に基づいて、高性能な複数の設計案をすばやく生成できます。ソリューションを選択したら、</a:t>
            </a:r>
            <a:r>
              <a:rPr lang="en-US" altLang="ja-JP" sz="700" b="0" i="0" dirty="0">
                <a:solidFill>
                  <a:srgbClr val="000000"/>
                </a:solidFill>
                <a:effectLst/>
                <a:latin typeface="Noto Sans JP"/>
              </a:rPr>
              <a:t>CAD </a:t>
            </a:r>
            <a:r>
              <a:rPr lang="ja-JP" altLang="en-US" sz="700" b="0" i="0" dirty="0">
                <a:solidFill>
                  <a:srgbClr val="000000"/>
                </a:solidFill>
                <a:effectLst/>
                <a:latin typeface="Noto Sans JP"/>
              </a:rPr>
              <a:t>対応のジオメトリを編集しましょう。</a:t>
            </a:r>
            <a:endParaRPr kumimoji="1" lang="ja-JP" altLang="en-US" sz="400" dirty="0"/>
          </a:p>
        </p:txBody>
      </p:sp>
      <p:sp>
        <p:nvSpPr>
          <p:cNvPr id="47" name="テキスト ボックス 46">
            <a:extLst>
              <a:ext uri="{FF2B5EF4-FFF2-40B4-BE49-F238E27FC236}">
                <a16:creationId xmlns:a16="http://schemas.microsoft.com/office/drawing/2014/main" id="{0B1AD8E9-8DE9-E1DD-8C66-768FE56F90AE}"/>
              </a:ext>
            </a:extLst>
          </p:cNvPr>
          <p:cNvSpPr txBox="1"/>
          <p:nvPr/>
        </p:nvSpPr>
        <p:spPr>
          <a:xfrm>
            <a:off x="76289" y="7784332"/>
            <a:ext cx="1576303" cy="215444"/>
          </a:xfrm>
          <a:prstGeom prst="rect">
            <a:avLst/>
          </a:prstGeom>
          <a:noFill/>
        </p:spPr>
        <p:txBody>
          <a:bodyPr wrap="square" rtlCol="0">
            <a:spAutoFit/>
          </a:bodyPr>
          <a:lstStyle/>
          <a:p>
            <a:r>
              <a:rPr lang="ja-JP" altLang="en-US" sz="800" b="1" i="0" dirty="0">
                <a:solidFill>
                  <a:srgbClr val="000000"/>
                </a:solidFill>
                <a:effectLst/>
                <a:latin typeface="Noto Sans JP"/>
              </a:rPr>
              <a:t>⑤ドキュメンテーション</a:t>
            </a:r>
            <a:endParaRPr kumimoji="1" lang="ja-JP" altLang="en-US" sz="800" b="1" dirty="0">
              <a:latin typeface="+mn-ea"/>
            </a:endParaRPr>
          </a:p>
        </p:txBody>
      </p:sp>
      <p:sp>
        <p:nvSpPr>
          <p:cNvPr id="48" name="テキスト ボックス 47">
            <a:extLst>
              <a:ext uri="{FF2B5EF4-FFF2-40B4-BE49-F238E27FC236}">
                <a16:creationId xmlns:a16="http://schemas.microsoft.com/office/drawing/2014/main" id="{BE3D24ED-5419-56EC-46E6-1ADD2C7FF553}"/>
              </a:ext>
            </a:extLst>
          </p:cNvPr>
          <p:cNvSpPr txBox="1"/>
          <p:nvPr/>
        </p:nvSpPr>
        <p:spPr>
          <a:xfrm>
            <a:off x="76288" y="7962540"/>
            <a:ext cx="1728000" cy="523220"/>
          </a:xfrm>
          <a:prstGeom prst="rect">
            <a:avLst/>
          </a:prstGeom>
          <a:noFill/>
        </p:spPr>
        <p:txBody>
          <a:bodyPr wrap="square" rtlCol="0">
            <a:spAutoFit/>
          </a:bodyPr>
          <a:lstStyle/>
          <a:p>
            <a:r>
              <a:rPr lang="en-US" altLang="ja-JP" sz="700" b="0" i="0" dirty="0">
                <a:solidFill>
                  <a:srgbClr val="000000"/>
                </a:solidFill>
                <a:effectLst/>
                <a:latin typeface="Noto Sans JP"/>
              </a:rPr>
              <a:t>2D</a:t>
            </a:r>
            <a:r>
              <a:rPr lang="ja-JP" altLang="en-US" sz="700" b="0" i="0" dirty="0">
                <a:solidFill>
                  <a:srgbClr val="000000"/>
                </a:solidFill>
                <a:effectLst/>
                <a:latin typeface="Noto Sans JP"/>
              </a:rPr>
              <a:t>図面を</a:t>
            </a:r>
            <a:r>
              <a:rPr lang="en-US" altLang="ja-JP" sz="700" b="0" i="0" dirty="0">
                <a:solidFill>
                  <a:srgbClr val="000000"/>
                </a:solidFill>
                <a:effectLst/>
                <a:latin typeface="Noto Sans JP"/>
              </a:rPr>
              <a:t>3D</a:t>
            </a:r>
            <a:r>
              <a:rPr lang="ja-JP" altLang="en-US" sz="700" b="0" i="0" dirty="0">
                <a:solidFill>
                  <a:srgbClr val="000000"/>
                </a:solidFill>
                <a:effectLst/>
                <a:latin typeface="Noto Sans JP"/>
              </a:rPr>
              <a:t>モデルから直接生成できるため、ドキュメントを書き出す手間がなくなり、製造精度が高まります。</a:t>
            </a:r>
            <a:endParaRPr kumimoji="1" lang="ja-JP" altLang="en-US" sz="600" dirty="0"/>
          </a:p>
        </p:txBody>
      </p:sp>
      <p:sp>
        <p:nvSpPr>
          <p:cNvPr id="49" name="テキスト ボックス 48">
            <a:extLst>
              <a:ext uri="{FF2B5EF4-FFF2-40B4-BE49-F238E27FC236}">
                <a16:creationId xmlns:a16="http://schemas.microsoft.com/office/drawing/2014/main" id="{6145DC25-32A5-8A79-9B01-1A0F11CEEDDB}"/>
              </a:ext>
            </a:extLst>
          </p:cNvPr>
          <p:cNvSpPr txBox="1"/>
          <p:nvPr/>
        </p:nvSpPr>
        <p:spPr>
          <a:xfrm>
            <a:off x="1779933" y="7784332"/>
            <a:ext cx="1576303" cy="215444"/>
          </a:xfrm>
          <a:prstGeom prst="rect">
            <a:avLst/>
          </a:prstGeom>
          <a:noFill/>
        </p:spPr>
        <p:txBody>
          <a:bodyPr wrap="square" rtlCol="0">
            <a:spAutoFit/>
          </a:bodyPr>
          <a:lstStyle/>
          <a:p>
            <a:r>
              <a:rPr lang="ja-JP" altLang="en-US" sz="800" b="1" i="0" dirty="0">
                <a:solidFill>
                  <a:srgbClr val="000000"/>
                </a:solidFill>
                <a:effectLst/>
                <a:latin typeface="Noto Sans JP"/>
              </a:rPr>
              <a:t>⑥ コラボレーション</a:t>
            </a:r>
            <a:endParaRPr kumimoji="1" lang="ja-JP" altLang="en-US" sz="800" b="1" dirty="0">
              <a:latin typeface="+mn-ea"/>
            </a:endParaRPr>
          </a:p>
        </p:txBody>
      </p:sp>
      <p:sp>
        <p:nvSpPr>
          <p:cNvPr id="50" name="テキスト ボックス 49">
            <a:extLst>
              <a:ext uri="{FF2B5EF4-FFF2-40B4-BE49-F238E27FC236}">
                <a16:creationId xmlns:a16="http://schemas.microsoft.com/office/drawing/2014/main" id="{F7832E1C-3BA5-4A41-D1D4-F2F473BF7581}"/>
              </a:ext>
            </a:extLst>
          </p:cNvPr>
          <p:cNvSpPr txBox="1"/>
          <p:nvPr/>
        </p:nvSpPr>
        <p:spPr>
          <a:xfrm>
            <a:off x="1779932" y="7962540"/>
            <a:ext cx="1728000" cy="630942"/>
          </a:xfrm>
          <a:prstGeom prst="rect">
            <a:avLst/>
          </a:prstGeom>
          <a:noFill/>
        </p:spPr>
        <p:txBody>
          <a:bodyPr wrap="square" rtlCol="0">
            <a:spAutoFit/>
          </a:bodyPr>
          <a:lstStyle/>
          <a:p>
            <a:r>
              <a:rPr lang="ja-JP" altLang="en-US" sz="700" b="0" i="0" dirty="0">
                <a:solidFill>
                  <a:srgbClr val="000000"/>
                </a:solidFill>
                <a:effectLst/>
                <a:latin typeface="Noto Sans JP"/>
              </a:rPr>
              <a:t>全ての設計データを単一のプロジェクトダッシュボードに表示しながら、開発プロセスが遅れることなく社内外の関係者とスムーズに共同作業できます。</a:t>
            </a:r>
            <a:endParaRPr kumimoji="1" lang="ja-JP" altLang="en-US" sz="500" dirty="0"/>
          </a:p>
        </p:txBody>
      </p:sp>
      <p:sp>
        <p:nvSpPr>
          <p:cNvPr id="51" name="テキスト ボックス 50">
            <a:extLst>
              <a:ext uri="{FF2B5EF4-FFF2-40B4-BE49-F238E27FC236}">
                <a16:creationId xmlns:a16="http://schemas.microsoft.com/office/drawing/2014/main" id="{3294674F-CE78-160F-5558-EE307763BFFE}"/>
              </a:ext>
            </a:extLst>
          </p:cNvPr>
          <p:cNvSpPr txBox="1"/>
          <p:nvPr/>
        </p:nvSpPr>
        <p:spPr>
          <a:xfrm>
            <a:off x="3572476" y="7784332"/>
            <a:ext cx="1576303" cy="215444"/>
          </a:xfrm>
          <a:prstGeom prst="rect">
            <a:avLst/>
          </a:prstGeom>
          <a:noFill/>
        </p:spPr>
        <p:txBody>
          <a:bodyPr wrap="square" rtlCol="0">
            <a:spAutoFit/>
          </a:bodyPr>
          <a:lstStyle/>
          <a:p>
            <a:r>
              <a:rPr lang="ja-JP" altLang="en-US" sz="800" b="1" i="0" dirty="0">
                <a:solidFill>
                  <a:srgbClr val="000000"/>
                </a:solidFill>
                <a:effectLst/>
                <a:latin typeface="Noto Sans JP"/>
              </a:rPr>
              <a:t>⑦ 製造プロセス</a:t>
            </a:r>
            <a:endParaRPr kumimoji="1" lang="ja-JP" altLang="en-US" sz="800" b="1" dirty="0">
              <a:latin typeface="+mn-ea"/>
            </a:endParaRPr>
          </a:p>
        </p:txBody>
      </p:sp>
      <p:sp>
        <p:nvSpPr>
          <p:cNvPr id="53" name="テキスト ボックス 52">
            <a:extLst>
              <a:ext uri="{FF2B5EF4-FFF2-40B4-BE49-F238E27FC236}">
                <a16:creationId xmlns:a16="http://schemas.microsoft.com/office/drawing/2014/main" id="{28F5DB6A-3470-40BC-1C52-0B28460F53FB}"/>
              </a:ext>
            </a:extLst>
          </p:cNvPr>
          <p:cNvSpPr txBox="1"/>
          <p:nvPr/>
        </p:nvSpPr>
        <p:spPr>
          <a:xfrm>
            <a:off x="3572475" y="7962540"/>
            <a:ext cx="1728000" cy="523220"/>
          </a:xfrm>
          <a:prstGeom prst="rect">
            <a:avLst/>
          </a:prstGeom>
          <a:noFill/>
        </p:spPr>
        <p:txBody>
          <a:bodyPr wrap="square" rtlCol="0">
            <a:spAutoFit/>
          </a:bodyPr>
          <a:lstStyle/>
          <a:p>
            <a:r>
              <a:rPr lang="en-US" altLang="ja-JP" sz="700" b="0" i="0" dirty="0">
                <a:solidFill>
                  <a:srgbClr val="000000"/>
                </a:solidFill>
                <a:effectLst/>
                <a:latin typeface="Noto Sans JP"/>
              </a:rPr>
              <a:t>CAD+CAM</a:t>
            </a:r>
            <a:r>
              <a:rPr lang="ja-JP" altLang="en-US" sz="700" b="0" i="0" dirty="0">
                <a:solidFill>
                  <a:srgbClr val="000000"/>
                </a:solidFill>
                <a:effectLst/>
                <a:latin typeface="Noto Sans JP"/>
              </a:rPr>
              <a:t>が</a:t>
            </a:r>
            <a:r>
              <a:rPr lang="en-US" altLang="ja-JP" sz="700" b="0" i="0" dirty="0">
                <a:solidFill>
                  <a:srgbClr val="000000"/>
                </a:solidFill>
                <a:effectLst/>
                <a:latin typeface="Noto Sans JP"/>
              </a:rPr>
              <a:t>1</a:t>
            </a:r>
            <a:r>
              <a:rPr lang="ja-JP" altLang="en-US" sz="700" b="0" i="0" dirty="0">
                <a:solidFill>
                  <a:srgbClr val="000000"/>
                </a:solidFill>
                <a:effectLst/>
                <a:latin typeface="Noto Sans JP"/>
              </a:rPr>
              <a:t>つに統合された</a:t>
            </a:r>
            <a:r>
              <a:rPr lang="en-US" altLang="ja-JP" sz="700" b="0" i="0" dirty="0">
                <a:solidFill>
                  <a:srgbClr val="000000"/>
                </a:solidFill>
                <a:effectLst/>
                <a:latin typeface="Noto Sans JP"/>
              </a:rPr>
              <a:t>Fusion</a:t>
            </a:r>
            <a:r>
              <a:rPr lang="ja-JP" altLang="en-US" sz="700" b="0" i="0" dirty="0">
                <a:solidFill>
                  <a:srgbClr val="000000"/>
                </a:solidFill>
                <a:effectLst/>
                <a:latin typeface="Noto Sans JP"/>
              </a:rPr>
              <a:t>なら、手戻り、欠陥、納期遅延などの収益に影響を及ぼす問題を回避できます。</a:t>
            </a:r>
            <a:endParaRPr kumimoji="1" lang="ja-JP" altLang="en-US" sz="400" dirty="0"/>
          </a:p>
        </p:txBody>
      </p:sp>
      <p:sp>
        <p:nvSpPr>
          <p:cNvPr id="54" name="テキスト ボックス 53">
            <a:extLst>
              <a:ext uri="{FF2B5EF4-FFF2-40B4-BE49-F238E27FC236}">
                <a16:creationId xmlns:a16="http://schemas.microsoft.com/office/drawing/2014/main" id="{46DB58F8-33F8-4F31-9AA9-6F7A8C3EC50E}"/>
              </a:ext>
            </a:extLst>
          </p:cNvPr>
          <p:cNvSpPr txBox="1"/>
          <p:nvPr/>
        </p:nvSpPr>
        <p:spPr>
          <a:xfrm>
            <a:off x="109470" y="8488533"/>
            <a:ext cx="2490249" cy="215444"/>
          </a:xfrm>
          <a:prstGeom prst="rect">
            <a:avLst/>
          </a:prstGeom>
          <a:noFill/>
        </p:spPr>
        <p:txBody>
          <a:bodyPr wrap="square" rtlCol="0">
            <a:spAutoFit/>
          </a:bodyPr>
          <a:lstStyle/>
          <a:p>
            <a:r>
              <a:rPr lang="ja-JP" altLang="en-US" sz="800" b="1" i="0" dirty="0">
                <a:solidFill>
                  <a:srgbClr val="000000"/>
                </a:solidFill>
                <a:effectLst/>
                <a:latin typeface="+mn-ea"/>
              </a:rPr>
              <a:t>■プロが驚く</a:t>
            </a:r>
            <a:r>
              <a:rPr lang="en-US" altLang="ja-JP" sz="800" b="1" i="0" dirty="0">
                <a:solidFill>
                  <a:srgbClr val="000000"/>
                </a:solidFill>
                <a:effectLst/>
                <a:latin typeface="+mn-ea"/>
              </a:rPr>
              <a:t>Fusion</a:t>
            </a:r>
            <a:r>
              <a:rPr lang="ja-JP" altLang="en-US" sz="800" b="1" i="0" dirty="0">
                <a:solidFill>
                  <a:srgbClr val="000000"/>
                </a:solidFill>
                <a:effectLst/>
                <a:latin typeface="+mn-ea"/>
              </a:rPr>
              <a:t>の機能紹介</a:t>
            </a:r>
          </a:p>
        </p:txBody>
      </p:sp>
      <p:sp>
        <p:nvSpPr>
          <p:cNvPr id="55" name="テキスト ボックス 54">
            <a:extLst>
              <a:ext uri="{FF2B5EF4-FFF2-40B4-BE49-F238E27FC236}">
                <a16:creationId xmlns:a16="http://schemas.microsoft.com/office/drawing/2014/main" id="{12286812-0643-4C90-9442-FDB224AF6331}"/>
              </a:ext>
            </a:extLst>
          </p:cNvPr>
          <p:cNvSpPr txBox="1"/>
          <p:nvPr/>
        </p:nvSpPr>
        <p:spPr>
          <a:xfrm>
            <a:off x="95340" y="8699776"/>
            <a:ext cx="2042304" cy="215444"/>
          </a:xfrm>
          <a:prstGeom prst="rect">
            <a:avLst/>
          </a:prstGeom>
          <a:noFill/>
        </p:spPr>
        <p:txBody>
          <a:bodyPr wrap="square" rtlCol="0">
            <a:spAutoFit/>
          </a:bodyPr>
          <a:lstStyle/>
          <a:p>
            <a:r>
              <a:rPr lang="ja-JP" altLang="en-US" sz="800" b="1" i="0" dirty="0">
                <a:solidFill>
                  <a:srgbClr val="000000"/>
                </a:solidFill>
                <a:effectLst/>
                <a:latin typeface="Noto Sans JP"/>
              </a:rPr>
              <a:t>履歴機能で設計変更にも柔軟に対応！</a:t>
            </a:r>
          </a:p>
        </p:txBody>
      </p:sp>
      <p:sp>
        <p:nvSpPr>
          <p:cNvPr id="58" name="テキスト ボックス 57">
            <a:extLst>
              <a:ext uri="{FF2B5EF4-FFF2-40B4-BE49-F238E27FC236}">
                <a16:creationId xmlns:a16="http://schemas.microsoft.com/office/drawing/2014/main" id="{3AC74763-1EC4-62E4-AEA2-4DF59EA109F5}"/>
              </a:ext>
            </a:extLst>
          </p:cNvPr>
          <p:cNvSpPr txBox="1"/>
          <p:nvPr/>
        </p:nvSpPr>
        <p:spPr>
          <a:xfrm>
            <a:off x="95339" y="8896170"/>
            <a:ext cx="2405228" cy="630942"/>
          </a:xfrm>
          <a:prstGeom prst="rect">
            <a:avLst/>
          </a:prstGeom>
          <a:noFill/>
        </p:spPr>
        <p:txBody>
          <a:bodyPr wrap="square" rtlCol="0">
            <a:spAutoFit/>
          </a:bodyPr>
          <a:lstStyle/>
          <a:p>
            <a:r>
              <a:rPr lang="en-US" altLang="ja-JP" sz="700" b="0" i="0" dirty="0">
                <a:solidFill>
                  <a:srgbClr val="000000"/>
                </a:solidFill>
                <a:effectLst/>
                <a:latin typeface="Noto Sans JP"/>
              </a:rPr>
              <a:t>3D</a:t>
            </a:r>
            <a:r>
              <a:rPr lang="ja-JP" altLang="en-US" sz="700" b="0" i="0" dirty="0">
                <a:solidFill>
                  <a:srgbClr val="000000"/>
                </a:solidFill>
                <a:effectLst/>
                <a:latin typeface="Noto Sans JP"/>
              </a:rPr>
              <a:t>モデルの作成から、</a:t>
            </a:r>
            <a:r>
              <a:rPr lang="en-US" altLang="ja-JP" sz="700" b="0" i="0" dirty="0">
                <a:solidFill>
                  <a:srgbClr val="000000"/>
                </a:solidFill>
                <a:effectLst/>
                <a:latin typeface="Noto Sans JP"/>
              </a:rPr>
              <a:t>2</a:t>
            </a:r>
            <a:r>
              <a:rPr lang="ja-JP" altLang="en-US" sz="700" b="0" i="0" dirty="0">
                <a:solidFill>
                  <a:srgbClr val="000000"/>
                </a:solidFill>
                <a:effectLst/>
                <a:latin typeface="Noto Sans JP"/>
              </a:rPr>
              <a:t>次元図面の作成、ツールパスの作成までを一つのソフトで行えるので、急な設計変更があった場合に</a:t>
            </a:r>
            <a:r>
              <a:rPr lang="en-US" altLang="ja-JP" sz="700" b="0" i="0" dirty="0">
                <a:solidFill>
                  <a:srgbClr val="000000"/>
                </a:solidFill>
                <a:effectLst/>
                <a:latin typeface="Noto Sans JP"/>
              </a:rPr>
              <a:t>3D</a:t>
            </a:r>
            <a:r>
              <a:rPr lang="ja-JP" altLang="en-US" sz="700" b="0" i="0" dirty="0">
                <a:solidFill>
                  <a:srgbClr val="000000"/>
                </a:solidFill>
                <a:effectLst/>
                <a:latin typeface="Noto Sans JP"/>
              </a:rPr>
              <a:t>モデルを変更するだけで</a:t>
            </a:r>
            <a:r>
              <a:rPr lang="en-US" altLang="ja-JP" sz="700" b="0" i="0" dirty="0">
                <a:solidFill>
                  <a:srgbClr val="000000"/>
                </a:solidFill>
                <a:effectLst/>
                <a:latin typeface="Noto Sans JP"/>
              </a:rPr>
              <a:t>2</a:t>
            </a:r>
            <a:r>
              <a:rPr lang="ja-JP" altLang="en-US" sz="700" b="0" i="0" dirty="0">
                <a:solidFill>
                  <a:srgbClr val="000000"/>
                </a:solidFill>
                <a:effectLst/>
                <a:latin typeface="Noto Sans JP"/>
              </a:rPr>
              <a:t>次元図面やツールパスを再計算し更新が可能。図面やツールパスを一から作成する必要がなく設計変更にも対応。</a:t>
            </a:r>
            <a:endParaRPr kumimoji="1" lang="ja-JP" altLang="en-US" sz="600" dirty="0"/>
          </a:p>
        </p:txBody>
      </p:sp>
      <p:sp>
        <p:nvSpPr>
          <p:cNvPr id="1036" name="テキスト ボックス 1035">
            <a:extLst>
              <a:ext uri="{FF2B5EF4-FFF2-40B4-BE49-F238E27FC236}">
                <a16:creationId xmlns:a16="http://schemas.microsoft.com/office/drawing/2014/main" id="{C5533B14-8A18-6833-0DFA-45C5746DB2F2}"/>
              </a:ext>
            </a:extLst>
          </p:cNvPr>
          <p:cNvSpPr txBox="1"/>
          <p:nvPr/>
        </p:nvSpPr>
        <p:spPr>
          <a:xfrm>
            <a:off x="2574555" y="8699776"/>
            <a:ext cx="2652588" cy="215444"/>
          </a:xfrm>
          <a:prstGeom prst="rect">
            <a:avLst/>
          </a:prstGeom>
          <a:noFill/>
        </p:spPr>
        <p:txBody>
          <a:bodyPr wrap="square" rtlCol="0">
            <a:spAutoFit/>
          </a:bodyPr>
          <a:lstStyle/>
          <a:p>
            <a:r>
              <a:rPr lang="ja-JP" altLang="en-US" sz="800" b="1" i="0" dirty="0">
                <a:solidFill>
                  <a:srgbClr val="000000"/>
                </a:solidFill>
                <a:effectLst/>
                <a:latin typeface="Noto Sans JP"/>
              </a:rPr>
              <a:t>優れたコンバーターで多くのファイルをインポート！</a:t>
            </a:r>
          </a:p>
        </p:txBody>
      </p:sp>
      <p:sp>
        <p:nvSpPr>
          <p:cNvPr id="1042" name="テキスト ボックス 1041">
            <a:extLst>
              <a:ext uri="{FF2B5EF4-FFF2-40B4-BE49-F238E27FC236}">
                <a16:creationId xmlns:a16="http://schemas.microsoft.com/office/drawing/2014/main" id="{1349841C-B00C-3E04-68BD-574FCB983795}"/>
              </a:ext>
            </a:extLst>
          </p:cNvPr>
          <p:cNvSpPr txBox="1"/>
          <p:nvPr/>
        </p:nvSpPr>
        <p:spPr>
          <a:xfrm>
            <a:off x="2574554" y="8896170"/>
            <a:ext cx="2544231" cy="523220"/>
          </a:xfrm>
          <a:prstGeom prst="rect">
            <a:avLst/>
          </a:prstGeom>
          <a:noFill/>
        </p:spPr>
        <p:txBody>
          <a:bodyPr wrap="square" rtlCol="0">
            <a:spAutoFit/>
          </a:bodyPr>
          <a:lstStyle/>
          <a:p>
            <a:r>
              <a:rPr lang="en-US" altLang="ja-JP" sz="700" b="0" i="0" dirty="0">
                <a:solidFill>
                  <a:srgbClr val="000000"/>
                </a:solidFill>
                <a:effectLst/>
                <a:latin typeface="Noto Sans JP"/>
              </a:rPr>
              <a:t>Fusion</a:t>
            </a:r>
            <a:r>
              <a:rPr lang="ja-JP" altLang="en-US" sz="700" b="0" i="0" dirty="0">
                <a:solidFill>
                  <a:srgbClr val="000000"/>
                </a:solidFill>
                <a:effectLst/>
                <a:latin typeface="Noto Sans JP"/>
              </a:rPr>
              <a:t>には、他の</a:t>
            </a:r>
            <a:r>
              <a:rPr lang="en-US" altLang="ja-JP" sz="700" b="0" i="0" dirty="0">
                <a:solidFill>
                  <a:srgbClr val="000000"/>
                </a:solidFill>
                <a:effectLst/>
                <a:latin typeface="Noto Sans JP"/>
              </a:rPr>
              <a:t>3D CAD</a:t>
            </a:r>
            <a:r>
              <a:rPr lang="ja-JP" altLang="en-US" sz="700" b="0" i="0" dirty="0">
                <a:solidFill>
                  <a:srgbClr val="000000"/>
                </a:solidFill>
                <a:effectLst/>
                <a:latin typeface="Noto Sans JP"/>
              </a:rPr>
              <a:t>（</a:t>
            </a:r>
            <a:r>
              <a:rPr lang="en-US" altLang="ja-JP" sz="700" b="0" i="0" dirty="0">
                <a:solidFill>
                  <a:srgbClr val="000000"/>
                </a:solidFill>
                <a:effectLst/>
                <a:latin typeface="Noto Sans JP"/>
              </a:rPr>
              <a:t>CATIA</a:t>
            </a:r>
            <a:r>
              <a:rPr lang="ja-JP" altLang="en-US" sz="700" b="0" i="0" dirty="0">
                <a:solidFill>
                  <a:srgbClr val="000000"/>
                </a:solidFill>
                <a:effectLst/>
                <a:latin typeface="Noto Sans JP"/>
              </a:rPr>
              <a:t>、</a:t>
            </a:r>
            <a:r>
              <a:rPr lang="en-US" altLang="ja-JP" sz="700" b="0" i="0" dirty="0">
                <a:solidFill>
                  <a:srgbClr val="000000"/>
                </a:solidFill>
                <a:effectLst/>
                <a:latin typeface="Noto Sans JP"/>
              </a:rPr>
              <a:t>NX</a:t>
            </a:r>
            <a:r>
              <a:rPr lang="ja-JP" altLang="en-US" sz="700" b="0" i="0" dirty="0">
                <a:solidFill>
                  <a:srgbClr val="000000"/>
                </a:solidFill>
                <a:effectLst/>
                <a:latin typeface="Noto Sans JP"/>
              </a:rPr>
              <a:t>、</a:t>
            </a:r>
            <a:r>
              <a:rPr lang="en-US" altLang="ja-JP" sz="700" b="0" i="0" dirty="0">
                <a:solidFill>
                  <a:srgbClr val="000000"/>
                </a:solidFill>
                <a:effectLst/>
                <a:latin typeface="Noto Sans JP"/>
              </a:rPr>
              <a:t>Creo</a:t>
            </a:r>
            <a:r>
              <a:rPr lang="ja-JP" altLang="en-US" sz="700" b="0" i="0" dirty="0">
                <a:solidFill>
                  <a:srgbClr val="000000"/>
                </a:solidFill>
                <a:effectLst/>
                <a:latin typeface="Noto Sans JP"/>
              </a:rPr>
              <a:t>、</a:t>
            </a:r>
            <a:r>
              <a:rPr lang="en-US" altLang="ja-JP" sz="700" b="0" i="0" dirty="0">
                <a:solidFill>
                  <a:srgbClr val="000000"/>
                </a:solidFill>
                <a:effectLst/>
                <a:latin typeface="Noto Sans JP"/>
              </a:rPr>
              <a:t>Inventor</a:t>
            </a:r>
            <a:r>
              <a:rPr lang="ja-JP" altLang="en-US" sz="700" b="0" i="0" dirty="0">
                <a:solidFill>
                  <a:srgbClr val="000000"/>
                </a:solidFill>
                <a:effectLst/>
                <a:latin typeface="Noto Sans JP"/>
              </a:rPr>
              <a:t>、</a:t>
            </a:r>
            <a:r>
              <a:rPr lang="en-US" altLang="ja-JP" sz="700" b="0" i="0" dirty="0">
                <a:solidFill>
                  <a:srgbClr val="000000"/>
                </a:solidFill>
                <a:effectLst/>
                <a:latin typeface="Noto Sans JP"/>
              </a:rPr>
              <a:t>SOLIDWORKS</a:t>
            </a:r>
            <a:r>
              <a:rPr lang="ja-JP" altLang="en-US" sz="700" b="0" i="0" dirty="0">
                <a:solidFill>
                  <a:srgbClr val="000000"/>
                </a:solidFill>
                <a:effectLst/>
                <a:latin typeface="Noto Sans JP"/>
              </a:rPr>
              <a:t>、</a:t>
            </a:r>
            <a:r>
              <a:rPr lang="en-US" altLang="ja-JP" sz="700" b="0" i="0" dirty="0">
                <a:solidFill>
                  <a:srgbClr val="000000"/>
                </a:solidFill>
                <a:effectLst/>
                <a:latin typeface="Noto Sans JP"/>
              </a:rPr>
              <a:t>Rhinoceros</a:t>
            </a:r>
            <a:r>
              <a:rPr lang="ja-JP" altLang="en-US" sz="700" b="0" i="0" dirty="0">
                <a:solidFill>
                  <a:srgbClr val="000000"/>
                </a:solidFill>
                <a:effectLst/>
                <a:latin typeface="Noto Sans JP"/>
              </a:rPr>
              <a:t>等）で作成したファイルをインポートする機能が標準で搭載されています。データ変換によるモデルの修正工数を大幅に削減することができます。</a:t>
            </a:r>
            <a:endParaRPr kumimoji="1" lang="ja-JP" altLang="en-US" sz="500" dirty="0">
              <a:latin typeface="+mn-ea"/>
            </a:endParaRPr>
          </a:p>
        </p:txBody>
      </p:sp>
      <p:sp>
        <p:nvSpPr>
          <p:cNvPr id="1046" name="テキスト ボックス 1045">
            <a:extLst>
              <a:ext uri="{FF2B5EF4-FFF2-40B4-BE49-F238E27FC236}">
                <a16:creationId xmlns:a16="http://schemas.microsoft.com/office/drawing/2014/main" id="{C9CB59EE-FFE9-9CF9-B3AB-13AF4F6F4CB0}"/>
              </a:ext>
            </a:extLst>
          </p:cNvPr>
          <p:cNvSpPr txBox="1"/>
          <p:nvPr/>
        </p:nvSpPr>
        <p:spPr>
          <a:xfrm>
            <a:off x="5227142" y="8699776"/>
            <a:ext cx="2238738" cy="215444"/>
          </a:xfrm>
          <a:prstGeom prst="rect">
            <a:avLst/>
          </a:prstGeom>
          <a:noFill/>
        </p:spPr>
        <p:txBody>
          <a:bodyPr wrap="square" rtlCol="0">
            <a:spAutoFit/>
          </a:bodyPr>
          <a:lstStyle/>
          <a:p>
            <a:r>
              <a:rPr lang="ja-JP" altLang="en-US" sz="800" b="1" i="0" dirty="0">
                <a:solidFill>
                  <a:srgbClr val="000000"/>
                </a:solidFill>
                <a:effectLst/>
                <a:latin typeface="Noto Sans JP"/>
              </a:rPr>
              <a:t>切削負荷を自動で認識しツールパスを作成！</a:t>
            </a:r>
          </a:p>
        </p:txBody>
      </p:sp>
      <p:sp>
        <p:nvSpPr>
          <p:cNvPr id="1047" name="テキスト ボックス 1046">
            <a:extLst>
              <a:ext uri="{FF2B5EF4-FFF2-40B4-BE49-F238E27FC236}">
                <a16:creationId xmlns:a16="http://schemas.microsoft.com/office/drawing/2014/main" id="{427F5DE6-6DA4-D72A-5A62-76187EA62F8E}"/>
              </a:ext>
            </a:extLst>
          </p:cNvPr>
          <p:cNvSpPr txBox="1"/>
          <p:nvPr/>
        </p:nvSpPr>
        <p:spPr>
          <a:xfrm>
            <a:off x="5227142" y="8896170"/>
            <a:ext cx="2189658" cy="630942"/>
          </a:xfrm>
          <a:prstGeom prst="rect">
            <a:avLst/>
          </a:prstGeom>
          <a:noFill/>
        </p:spPr>
        <p:txBody>
          <a:bodyPr wrap="square" rtlCol="0">
            <a:spAutoFit/>
          </a:bodyPr>
          <a:lstStyle/>
          <a:p>
            <a:r>
              <a:rPr lang="ja-JP" altLang="en-US" sz="700" b="0" i="0" dirty="0">
                <a:solidFill>
                  <a:srgbClr val="000000"/>
                </a:solidFill>
                <a:effectLst/>
                <a:latin typeface="Noto Sans JP"/>
              </a:rPr>
              <a:t>負荷制御加工：工具の負荷を考慮し、より負荷が少なく、より早い加工を実現している</a:t>
            </a:r>
            <a:r>
              <a:rPr lang="en-US" altLang="ja-JP" sz="700" b="0" i="0" dirty="0">
                <a:solidFill>
                  <a:srgbClr val="000000"/>
                </a:solidFill>
                <a:effectLst/>
                <a:latin typeface="Noto Sans JP"/>
              </a:rPr>
              <a:t>HSM</a:t>
            </a:r>
            <a:r>
              <a:rPr lang="ja-JP" altLang="en-US" sz="700" b="0" i="0" dirty="0">
                <a:solidFill>
                  <a:srgbClr val="000000"/>
                </a:solidFill>
                <a:effectLst/>
                <a:latin typeface="Noto Sans JP"/>
              </a:rPr>
              <a:t>テクノロジーを搭載しています。材料によっては、荒取りの加工時間を従来の</a:t>
            </a:r>
            <a:r>
              <a:rPr lang="en-US" altLang="ja-JP" sz="700" b="0" i="0" dirty="0">
                <a:solidFill>
                  <a:srgbClr val="000000"/>
                </a:solidFill>
                <a:effectLst/>
                <a:latin typeface="Noto Sans JP"/>
              </a:rPr>
              <a:t>4</a:t>
            </a:r>
            <a:r>
              <a:rPr lang="ja-JP" altLang="en-US" sz="700" b="0" i="0" dirty="0">
                <a:solidFill>
                  <a:srgbClr val="000000"/>
                </a:solidFill>
                <a:effectLst/>
                <a:latin typeface="Noto Sans JP"/>
              </a:rPr>
              <a:t>倍以上短縮し、工具の寿命を最大</a:t>
            </a:r>
            <a:r>
              <a:rPr lang="en-US" altLang="ja-JP" sz="700" b="0" i="0" dirty="0">
                <a:solidFill>
                  <a:srgbClr val="000000"/>
                </a:solidFill>
                <a:effectLst/>
                <a:latin typeface="Noto Sans JP"/>
              </a:rPr>
              <a:t>10</a:t>
            </a:r>
            <a:r>
              <a:rPr lang="ja-JP" altLang="en-US" sz="700" b="0" i="0" dirty="0">
                <a:solidFill>
                  <a:srgbClr val="000000"/>
                </a:solidFill>
                <a:effectLst/>
                <a:latin typeface="Noto Sans JP"/>
              </a:rPr>
              <a:t>倍延長します。</a:t>
            </a:r>
            <a:endParaRPr kumimoji="1" lang="ja-JP" altLang="en-US" sz="400" dirty="0"/>
          </a:p>
        </p:txBody>
      </p:sp>
      <p:cxnSp>
        <p:nvCxnSpPr>
          <p:cNvPr id="1060" name="直線コネクタ 1059">
            <a:extLst>
              <a:ext uri="{FF2B5EF4-FFF2-40B4-BE49-F238E27FC236}">
                <a16:creationId xmlns:a16="http://schemas.microsoft.com/office/drawing/2014/main" id="{BF0CADDD-9CD3-525C-CEF8-6F960B505F07}"/>
              </a:ext>
            </a:extLst>
          </p:cNvPr>
          <p:cNvCxnSpPr>
            <a:cxnSpLocks/>
          </p:cNvCxnSpPr>
          <p:nvPr/>
        </p:nvCxnSpPr>
        <p:spPr>
          <a:xfrm>
            <a:off x="2187887" y="6906696"/>
            <a:ext cx="52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直線コネクタ 1060">
            <a:extLst>
              <a:ext uri="{FF2B5EF4-FFF2-40B4-BE49-F238E27FC236}">
                <a16:creationId xmlns:a16="http://schemas.microsoft.com/office/drawing/2014/main" id="{FC91FFC0-5429-6CBD-F3E5-5C9816D2B1EE}"/>
              </a:ext>
            </a:extLst>
          </p:cNvPr>
          <p:cNvCxnSpPr>
            <a:cxnSpLocks/>
          </p:cNvCxnSpPr>
          <p:nvPr/>
        </p:nvCxnSpPr>
        <p:spPr>
          <a:xfrm>
            <a:off x="1778512" y="8596255"/>
            <a:ext cx="5665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72" name="グラフィックス 1071">
            <a:extLst>
              <a:ext uri="{FF2B5EF4-FFF2-40B4-BE49-F238E27FC236}">
                <a16:creationId xmlns:a16="http://schemas.microsoft.com/office/drawing/2014/main" id="{C501B67E-121E-67AA-DE6A-0312E6E7FA7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16917" y="7978322"/>
            <a:ext cx="1929497" cy="411099"/>
          </a:xfrm>
          <a:prstGeom prst="rect">
            <a:avLst/>
          </a:prstGeom>
        </p:spPr>
      </p:pic>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sp>
        <p:nvSpPr>
          <p:cNvPr id="82" name="正方形/長方形 81">
            <a:extLst>
              <a:ext uri="{FF2B5EF4-FFF2-40B4-BE49-F238E27FC236}">
                <a16:creationId xmlns:a16="http://schemas.microsoft.com/office/drawing/2014/main" id="{A3BF84D9-2B23-12BA-88B0-CF82139D7373}"/>
              </a:ext>
            </a:extLst>
          </p:cNvPr>
          <p:cNvSpPr/>
          <p:nvPr/>
        </p:nvSpPr>
        <p:spPr>
          <a:xfrm>
            <a:off x="437905" y="4702548"/>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C9AF0997-AAEC-6FC5-AABE-2FE984B1F64F}"/>
              </a:ext>
            </a:extLst>
          </p:cNvPr>
          <p:cNvPicPr>
            <a:picLocks noChangeAspect="1"/>
          </p:cNvPicPr>
          <p:nvPr/>
        </p:nvPicPr>
        <p:blipFill>
          <a:blip r:embed="rId2">
            <a:extLst>
              <a:ext uri="{28A0092B-C50C-407E-A947-70E740481C1C}">
                <a14:useLocalDpi xmlns:a14="http://schemas.microsoft.com/office/drawing/2010/main" val="0"/>
              </a:ext>
            </a:extLst>
          </a:blip>
          <a:srcRect l="5295" r="10588"/>
          <a:stretch/>
        </p:blipFill>
        <p:spPr>
          <a:xfrm>
            <a:off x="520100" y="4793842"/>
            <a:ext cx="1405304" cy="939740"/>
          </a:xfrm>
          <a:prstGeom prst="rect">
            <a:avLst/>
          </a:prstGeom>
        </p:spPr>
      </p:pic>
      <p:sp>
        <p:nvSpPr>
          <p:cNvPr id="22" name="WordArt 5">
            <a:extLst>
              <a:ext uri="{FF2B5EF4-FFF2-40B4-BE49-F238E27FC236}">
                <a16:creationId xmlns:a16="http://schemas.microsoft.com/office/drawing/2014/main" id="{3E770518-7E4D-5334-A14E-260EE5F43FD6}"/>
              </a:ext>
            </a:extLst>
          </p:cNvPr>
          <p:cNvSpPr>
            <a:spLocks noChangeArrowheads="1" noChangeShapeType="1" noTextEdit="1"/>
          </p:cNvSpPr>
          <p:nvPr/>
        </p:nvSpPr>
        <p:spPr bwMode="auto">
          <a:xfrm>
            <a:off x="2493233" y="9556129"/>
            <a:ext cx="2754313" cy="1873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cxnSp>
        <p:nvCxnSpPr>
          <p:cNvPr id="23" name="AutoShape 6">
            <a:extLst>
              <a:ext uri="{FF2B5EF4-FFF2-40B4-BE49-F238E27FC236}">
                <a16:creationId xmlns:a16="http://schemas.microsoft.com/office/drawing/2014/main" id="{BD4A4441-90CC-9B71-5D74-7D4C75864C96}"/>
              </a:ext>
            </a:extLst>
          </p:cNvPr>
          <p:cNvCxnSpPr>
            <a:cxnSpLocks noChangeShapeType="1"/>
          </p:cNvCxnSpPr>
          <p:nvPr/>
        </p:nvCxnSpPr>
        <p:spPr bwMode="auto">
          <a:xfrm>
            <a:off x="2455133" y="9464054"/>
            <a:ext cx="4511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AutoShape 7">
            <a:extLst>
              <a:ext uri="{FF2B5EF4-FFF2-40B4-BE49-F238E27FC236}">
                <a16:creationId xmlns:a16="http://schemas.microsoft.com/office/drawing/2014/main" id="{AA043DFB-9748-72FD-322C-33F49FB65CD2}"/>
              </a:ext>
            </a:extLst>
          </p:cNvPr>
          <p:cNvSpPr>
            <a:spLocks noChangeArrowheads="1"/>
          </p:cNvSpPr>
          <p:nvPr/>
        </p:nvSpPr>
        <p:spPr bwMode="auto">
          <a:xfrm>
            <a:off x="5339621" y="9546604"/>
            <a:ext cx="1620000"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1853">
            <a:extLst>
              <a:ext uri="{FF2B5EF4-FFF2-40B4-BE49-F238E27FC236}">
                <a16:creationId xmlns:a16="http://schemas.microsoft.com/office/drawing/2014/main" id="{06F58FC5-78DB-0046-7CD6-F18C7AFE0270}"/>
              </a:ext>
            </a:extLst>
          </p:cNvPr>
          <p:cNvSpPr>
            <a:spLocks noChangeArrowheads="1" noChangeShapeType="1" noTextEdit="1"/>
          </p:cNvSpPr>
          <p:nvPr/>
        </p:nvSpPr>
        <p:spPr bwMode="auto">
          <a:xfrm>
            <a:off x="5736496" y="9594229"/>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272727"/>
                </a:solidFill>
                <a:effectLst/>
                <a:latin typeface="ヒラギノ角ゴ6" panose="020B0600000000000000" pitchFamily="50" charset="-128"/>
                <a:ea typeface="ヒラギノ角ゴ6" panose="020B0600000000000000" pitchFamily="50" charset="-128"/>
              </a:rPr>
              <a:t>アプライド 法人</a:t>
            </a:r>
          </a:p>
        </p:txBody>
      </p:sp>
      <p:pic>
        <p:nvPicPr>
          <p:cNvPr id="26" name="Picture 9">
            <a:extLst>
              <a:ext uri="{FF2B5EF4-FFF2-40B4-BE49-F238E27FC236}">
                <a16:creationId xmlns:a16="http://schemas.microsoft.com/office/drawing/2014/main" id="{E5BAAA65-12C3-37CD-C8DD-6A1C81F799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0577" t="10135" r="74142" b="56683"/>
          <a:stretch>
            <a:fillRect/>
          </a:stretch>
        </p:blipFill>
        <p:spPr bwMode="auto">
          <a:xfrm>
            <a:off x="5457096" y="9579941"/>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0">
            <a:extLst>
              <a:ext uri="{FF2B5EF4-FFF2-40B4-BE49-F238E27FC236}">
                <a16:creationId xmlns:a16="http://schemas.microsoft.com/office/drawing/2014/main" id="{16910A09-5073-F9E8-0050-AE994BBC3BF2}"/>
              </a:ext>
            </a:extLst>
          </p:cNvPr>
          <p:cNvGrpSpPr>
            <a:grpSpLocks/>
          </p:cNvGrpSpPr>
          <p:nvPr/>
        </p:nvGrpSpPr>
        <p:grpSpPr bwMode="auto">
          <a:xfrm>
            <a:off x="6633433" y="9587879"/>
            <a:ext cx="241300" cy="117475"/>
            <a:chOff x="10182" y="14961"/>
            <a:chExt cx="381" cy="184"/>
          </a:xfrm>
        </p:grpSpPr>
        <p:sp>
          <p:nvSpPr>
            <p:cNvPr id="28" name="AutoShape 11">
              <a:extLst>
                <a:ext uri="{FF2B5EF4-FFF2-40B4-BE49-F238E27FC236}">
                  <a16:creationId xmlns:a16="http://schemas.microsoft.com/office/drawing/2014/main" id="{28DDBEDE-0291-E714-51A4-0A5806262181}"/>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AutoShape 1853">
              <a:extLst>
                <a:ext uri="{FF2B5EF4-FFF2-40B4-BE49-F238E27FC236}">
                  <a16:creationId xmlns:a16="http://schemas.microsoft.com/office/drawing/2014/main" id="{9313784E-300F-CFFB-8427-8B1720B7EAE7}"/>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nvGrpSpPr>
          <p:cNvPr id="30" name="Group 13">
            <a:extLst>
              <a:ext uri="{FF2B5EF4-FFF2-40B4-BE49-F238E27FC236}">
                <a16:creationId xmlns:a16="http://schemas.microsoft.com/office/drawing/2014/main" id="{DD7E217D-9D84-0566-74F8-059AEE3A9B1C}"/>
              </a:ext>
            </a:extLst>
          </p:cNvPr>
          <p:cNvGrpSpPr>
            <a:grpSpLocks/>
          </p:cNvGrpSpPr>
          <p:nvPr/>
        </p:nvGrpSpPr>
        <p:grpSpPr bwMode="auto">
          <a:xfrm>
            <a:off x="442183" y="9384679"/>
            <a:ext cx="1922462" cy="411162"/>
            <a:chOff x="603" y="14651"/>
            <a:chExt cx="3027" cy="647"/>
          </a:xfrm>
        </p:grpSpPr>
        <p:pic>
          <p:nvPicPr>
            <p:cNvPr id="31" name="図 3" descr="説明: C:\Users\hayashi\AppData\Local\Microsoft\Windows\INetCache\Content.Word\APP_logo_new2_1.jpg">
              <a:extLst>
                <a:ext uri="{FF2B5EF4-FFF2-40B4-BE49-F238E27FC236}">
                  <a16:creationId xmlns:a16="http://schemas.microsoft.com/office/drawing/2014/main" id="{3C4708B1-0ED5-CEAD-176F-78AE31AAAAC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03" y="14651"/>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a:extLst>
                <a:ext uri="{FF2B5EF4-FFF2-40B4-BE49-F238E27FC236}">
                  <a16:creationId xmlns:a16="http://schemas.microsoft.com/office/drawing/2014/main" id="{9E7B8845-B2E1-4358-40B3-E77119892E6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08" y="14683"/>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a:extLst>
                <a:ext uri="{FF2B5EF4-FFF2-40B4-BE49-F238E27FC236}">
                  <a16:creationId xmlns:a16="http://schemas.microsoft.com/office/drawing/2014/main" id="{9B0E644B-EBD7-7B21-718B-5E54EE0D0A99}"/>
                </a:ext>
              </a:extLst>
            </p:cNvPr>
            <p:cNvSpPr>
              <a:spLocks noChangeArrowheads="1"/>
            </p:cNvSpPr>
            <p:nvPr/>
          </p:nvSpPr>
          <p:spPr bwMode="auto">
            <a:xfrm>
              <a:off x="1354"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4" name="Rectangle 17">
              <a:extLst>
                <a:ext uri="{FF2B5EF4-FFF2-40B4-BE49-F238E27FC236}">
                  <a16:creationId xmlns:a16="http://schemas.microsoft.com/office/drawing/2014/main" id="{58B9C949-60CC-9687-CE58-F56B99971E23}"/>
                </a:ext>
              </a:extLst>
            </p:cNvPr>
            <p:cNvSpPr>
              <a:spLocks noChangeArrowheads="1"/>
            </p:cNvSpPr>
            <p:nvPr/>
          </p:nvSpPr>
          <p:spPr bwMode="auto">
            <a:xfrm>
              <a:off x="3012"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5" name="WordArt 18">
              <a:extLst>
                <a:ext uri="{FF2B5EF4-FFF2-40B4-BE49-F238E27FC236}">
                  <a16:creationId xmlns:a16="http://schemas.microsoft.com/office/drawing/2014/main" id="{FF7CD4AD-808E-C7E9-4E04-800CA0E693B7}"/>
                </a:ext>
              </a:extLst>
            </p:cNvPr>
            <p:cNvSpPr>
              <a:spLocks noChangeArrowheads="1" noChangeShapeType="1" noTextEdit="1"/>
            </p:cNvSpPr>
            <p:nvPr/>
          </p:nvSpPr>
          <p:spPr bwMode="auto">
            <a:xfrm>
              <a:off x="20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36" name="WordArt 19">
              <a:extLst>
                <a:ext uri="{FF2B5EF4-FFF2-40B4-BE49-F238E27FC236}">
                  <a16:creationId xmlns:a16="http://schemas.microsoft.com/office/drawing/2014/main" id="{17CB0347-543A-6675-448F-F8D6D15932FA}"/>
                </a:ext>
              </a:extLst>
            </p:cNvPr>
            <p:cNvSpPr>
              <a:spLocks noChangeArrowheads="1" noChangeShapeType="1" noTextEdit="1"/>
            </p:cNvSpPr>
            <p:nvPr/>
          </p:nvSpPr>
          <p:spPr bwMode="auto">
            <a:xfrm>
              <a:off x="20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37" name="WordArt 20">
              <a:extLst>
                <a:ext uri="{FF2B5EF4-FFF2-40B4-BE49-F238E27FC236}">
                  <a16:creationId xmlns:a16="http://schemas.microsoft.com/office/drawing/2014/main" id="{2DCFD9AF-5543-5A85-90BD-5EEFA107347B}"/>
                </a:ext>
              </a:extLst>
            </p:cNvPr>
            <p:cNvSpPr>
              <a:spLocks noChangeArrowheads="1" noChangeShapeType="1" noTextEdit="1"/>
            </p:cNvSpPr>
            <p:nvPr/>
          </p:nvSpPr>
          <p:spPr bwMode="auto">
            <a:xfrm>
              <a:off x="2159"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38" name="WordArt 21">
              <a:extLst>
                <a:ext uri="{FF2B5EF4-FFF2-40B4-BE49-F238E27FC236}">
                  <a16:creationId xmlns:a16="http://schemas.microsoft.com/office/drawing/2014/main" id="{472AC656-BFBD-31F7-06AB-DD380EC1898E}"/>
                </a:ext>
              </a:extLst>
            </p:cNvPr>
            <p:cNvSpPr>
              <a:spLocks noChangeArrowheads="1" noChangeShapeType="1" noTextEdit="1"/>
            </p:cNvSpPr>
            <p:nvPr/>
          </p:nvSpPr>
          <p:spPr bwMode="auto">
            <a:xfrm>
              <a:off x="2235" y="15167"/>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39" name="WordArt 22">
              <a:extLst>
                <a:ext uri="{FF2B5EF4-FFF2-40B4-BE49-F238E27FC236}">
                  <a16:creationId xmlns:a16="http://schemas.microsoft.com/office/drawing/2014/main" id="{7F10E8F3-6F31-7A0D-60E2-4294D20CA886}"/>
                </a:ext>
              </a:extLst>
            </p:cNvPr>
            <p:cNvSpPr>
              <a:spLocks noChangeArrowheads="1" noChangeShapeType="1" noTextEdit="1"/>
            </p:cNvSpPr>
            <p:nvPr/>
          </p:nvSpPr>
          <p:spPr bwMode="auto">
            <a:xfrm>
              <a:off x="2318" y="15165"/>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40" name="WordArt 23">
              <a:extLst>
                <a:ext uri="{FF2B5EF4-FFF2-40B4-BE49-F238E27FC236}">
                  <a16:creationId xmlns:a16="http://schemas.microsoft.com/office/drawing/2014/main" id="{81E75FE6-DFFD-47C5-04C3-AC5FECF64D79}"/>
                </a:ext>
              </a:extLst>
            </p:cNvPr>
            <p:cNvSpPr>
              <a:spLocks noChangeArrowheads="1" noChangeShapeType="1" noTextEdit="1"/>
            </p:cNvSpPr>
            <p:nvPr/>
          </p:nvSpPr>
          <p:spPr bwMode="auto">
            <a:xfrm>
              <a:off x="2405" y="15170"/>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41" name="WordArt 24">
              <a:extLst>
                <a:ext uri="{FF2B5EF4-FFF2-40B4-BE49-F238E27FC236}">
                  <a16:creationId xmlns:a16="http://schemas.microsoft.com/office/drawing/2014/main" id="{C2748654-DD96-190C-2317-285D61AA5189}"/>
                </a:ext>
              </a:extLst>
            </p:cNvPr>
            <p:cNvSpPr>
              <a:spLocks noChangeArrowheads="1" noChangeShapeType="1" noTextEdit="1"/>
            </p:cNvSpPr>
            <p:nvPr/>
          </p:nvSpPr>
          <p:spPr bwMode="auto">
            <a:xfrm>
              <a:off x="24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42" name="WordArt 25">
              <a:extLst>
                <a:ext uri="{FF2B5EF4-FFF2-40B4-BE49-F238E27FC236}">
                  <a16:creationId xmlns:a16="http://schemas.microsoft.com/office/drawing/2014/main" id="{E243DC22-50C7-FC67-89BA-D88AA5BECADA}"/>
                </a:ext>
              </a:extLst>
            </p:cNvPr>
            <p:cNvSpPr>
              <a:spLocks noChangeArrowheads="1" noChangeShapeType="1" noTextEdit="1"/>
            </p:cNvSpPr>
            <p:nvPr/>
          </p:nvSpPr>
          <p:spPr bwMode="auto">
            <a:xfrm>
              <a:off x="2559" y="15167"/>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43" name="WordArt 26">
              <a:extLst>
                <a:ext uri="{FF2B5EF4-FFF2-40B4-BE49-F238E27FC236}">
                  <a16:creationId xmlns:a16="http://schemas.microsoft.com/office/drawing/2014/main" id="{2231DCBC-166C-FE2B-EA56-378EA0F84DD3}"/>
                </a:ext>
              </a:extLst>
            </p:cNvPr>
            <p:cNvSpPr>
              <a:spLocks noChangeArrowheads="1" noChangeShapeType="1" noTextEdit="1"/>
            </p:cNvSpPr>
            <p:nvPr/>
          </p:nvSpPr>
          <p:spPr bwMode="auto">
            <a:xfrm>
              <a:off x="264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44" name="WordArt 27">
              <a:extLst>
                <a:ext uri="{FF2B5EF4-FFF2-40B4-BE49-F238E27FC236}">
                  <a16:creationId xmlns:a16="http://schemas.microsoft.com/office/drawing/2014/main" id="{EFE17CB7-B231-AD7A-4902-0D9E506546EF}"/>
                </a:ext>
              </a:extLst>
            </p:cNvPr>
            <p:cNvSpPr>
              <a:spLocks noChangeArrowheads="1" noChangeShapeType="1" noTextEdit="1"/>
            </p:cNvSpPr>
            <p:nvPr/>
          </p:nvSpPr>
          <p:spPr bwMode="auto">
            <a:xfrm>
              <a:off x="272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45" name="WordArt 28">
              <a:extLst>
                <a:ext uri="{FF2B5EF4-FFF2-40B4-BE49-F238E27FC236}">
                  <a16:creationId xmlns:a16="http://schemas.microsoft.com/office/drawing/2014/main" id="{1D020DA2-1AAD-05FC-C0D7-652F1D1806A9}"/>
                </a:ext>
              </a:extLst>
            </p:cNvPr>
            <p:cNvSpPr>
              <a:spLocks noChangeArrowheads="1" noChangeShapeType="1" noTextEdit="1"/>
            </p:cNvSpPr>
            <p:nvPr/>
          </p:nvSpPr>
          <p:spPr bwMode="auto">
            <a:xfrm>
              <a:off x="28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46" name="WordArt 29">
              <a:extLst>
                <a:ext uri="{FF2B5EF4-FFF2-40B4-BE49-F238E27FC236}">
                  <a16:creationId xmlns:a16="http://schemas.microsoft.com/office/drawing/2014/main" id="{E21667F7-C635-46C7-3776-1C46F921B843}"/>
                </a:ext>
              </a:extLst>
            </p:cNvPr>
            <p:cNvSpPr>
              <a:spLocks noChangeArrowheads="1" noChangeShapeType="1" noTextEdit="1"/>
            </p:cNvSpPr>
            <p:nvPr/>
          </p:nvSpPr>
          <p:spPr bwMode="auto">
            <a:xfrm>
              <a:off x="2898" y="15164"/>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grpSp>
        <p:nvGrpSpPr>
          <p:cNvPr id="47" name="Group 30">
            <a:extLst>
              <a:ext uri="{FF2B5EF4-FFF2-40B4-BE49-F238E27FC236}">
                <a16:creationId xmlns:a16="http://schemas.microsoft.com/office/drawing/2014/main" id="{D6DB4823-9577-6713-D338-ECF1BC262B4F}"/>
              </a:ext>
            </a:extLst>
          </p:cNvPr>
          <p:cNvGrpSpPr>
            <a:grpSpLocks/>
          </p:cNvGrpSpPr>
          <p:nvPr/>
        </p:nvGrpSpPr>
        <p:grpSpPr bwMode="auto">
          <a:xfrm>
            <a:off x="467583" y="9826275"/>
            <a:ext cx="6640513" cy="495314"/>
            <a:chOff x="620" y="14339"/>
            <a:chExt cx="10739" cy="800"/>
          </a:xfrm>
        </p:grpSpPr>
        <p:sp>
          <p:nvSpPr>
            <p:cNvPr id="48" name="Rectangle 31">
              <a:extLst>
                <a:ext uri="{FF2B5EF4-FFF2-40B4-BE49-F238E27FC236}">
                  <a16:creationId xmlns:a16="http://schemas.microsoft.com/office/drawing/2014/main" id="{9B96CB39-E911-47AF-3D40-F948B7F1637C}"/>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49" name="Group 32">
              <a:extLst>
                <a:ext uri="{FF2B5EF4-FFF2-40B4-BE49-F238E27FC236}">
                  <a16:creationId xmlns:a16="http://schemas.microsoft.com/office/drawing/2014/main" id="{C6BB7D04-634F-5E66-7AE9-CABAE2BE361A}"/>
                </a:ext>
              </a:extLst>
            </p:cNvPr>
            <p:cNvGrpSpPr>
              <a:grpSpLocks/>
            </p:cNvGrpSpPr>
            <p:nvPr/>
          </p:nvGrpSpPr>
          <p:grpSpPr bwMode="auto">
            <a:xfrm>
              <a:off x="646" y="14339"/>
              <a:ext cx="10713" cy="800"/>
              <a:chOff x="857" y="14103"/>
              <a:chExt cx="10476" cy="782"/>
            </a:xfrm>
          </p:grpSpPr>
          <p:sp>
            <p:nvSpPr>
              <p:cNvPr id="50" name="Rectangle 33">
                <a:extLst>
                  <a:ext uri="{FF2B5EF4-FFF2-40B4-BE49-F238E27FC236}">
                    <a16:creationId xmlns:a16="http://schemas.microsoft.com/office/drawing/2014/main" id="{81D56BF7-4EF3-BCB4-CF27-97ACA4556DF7}"/>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51" name="Group 34">
                <a:extLst>
                  <a:ext uri="{FF2B5EF4-FFF2-40B4-BE49-F238E27FC236}">
                    <a16:creationId xmlns:a16="http://schemas.microsoft.com/office/drawing/2014/main" id="{ECBDC526-FA5B-7F10-C0AC-47BFA3587CF6}"/>
                  </a:ext>
                </a:extLst>
              </p:cNvPr>
              <p:cNvGrpSpPr>
                <a:grpSpLocks/>
              </p:cNvGrpSpPr>
              <p:nvPr/>
            </p:nvGrpSpPr>
            <p:grpSpPr bwMode="auto">
              <a:xfrm>
                <a:off x="857" y="14178"/>
                <a:ext cx="10476" cy="707"/>
                <a:chOff x="1041" y="14434"/>
                <a:chExt cx="9873" cy="666"/>
              </a:xfrm>
            </p:grpSpPr>
            <p:sp>
              <p:nvSpPr>
                <p:cNvPr id="52" name="Rectangle 35">
                  <a:extLst>
                    <a:ext uri="{FF2B5EF4-FFF2-40B4-BE49-F238E27FC236}">
                      <a16:creationId xmlns:a16="http://schemas.microsoft.com/office/drawing/2014/main" id="{8522AF24-B64E-6D33-56AB-FAD17C07BB8B}"/>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3" name="WordArt 36">
                  <a:extLst>
                    <a:ext uri="{FF2B5EF4-FFF2-40B4-BE49-F238E27FC236}">
                      <a16:creationId xmlns:a16="http://schemas.microsoft.com/office/drawing/2014/main" id="{9C96EDC2-51DD-CB4C-4386-DA987EAD7DBC}"/>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54" name="Group 37">
                  <a:extLst>
                    <a:ext uri="{FF2B5EF4-FFF2-40B4-BE49-F238E27FC236}">
                      <a16:creationId xmlns:a16="http://schemas.microsoft.com/office/drawing/2014/main" id="{9A55ACEA-488D-8720-EA3F-C510C597CA4A}"/>
                    </a:ext>
                  </a:extLst>
                </p:cNvPr>
                <p:cNvGrpSpPr>
                  <a:grpSpLocks/>
                </p:cNvGrpSpPr>
                <p:nvPr/>
              </p:nvGrpSpPr>
              <p:grpSpPr bwMode="auto">
                <a:xfrm>
                  <a:off x="1082" y="14767"/>
                  <a:ext cx="9778" cy="333"/>
                  <a:chOff x="1082" y="14971"/>
                  <a:chExt cx="9667" cy="460"/>
                </a:xfrm>
              </p:grpSpPr>
              <p:sp>
                <p:nvSpPr>
                  <p:cNvPr id="55" name="WordArt 38">
                    <a:extLst>
                      <a:ext uri="{FF2B5EF4-FFF2-40B4-BE49-F238E27FC236}">
                        <a16:creationId xmlns:a16="http://schemas.microsoft.com/office/drawing/2014/main" id="{C9516711-8A3B-C1E4-690E-AB48EEAA4AF4}"/>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56" name="WordArt 39">
                    <a:extLst>
                      <a:ext uri="{FF2B5EF4-FFF2-40B4-BE49-F238E27FC236}">
                        <a16:creationId xmlns:a16="http://schemas.microsoft.com/office/drawing/2014/main" id="{A9D3DDFE-FD62-18DD-C2EC-9D619BC8B3FB}"/>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cxnSp>
        <p:nvCxnSpPr>
          <p:cNvPr id="59" name="直線コネクタ 58">
            <a:extLst>
              <a:ext uri="{FF2B5EF4-FFF2-40B4-BE49-F238E27FC236}">
                <a16:creationId xmlns:a16="http://schemas.microsoft.com/office/drawing/2014/main" id="{F5CBD780-4E66-ACE4-9276-6719F43E18D1}"/>
              </a:ext>
            </a:extLst>
          </p:cNvPr>
          <p:cNvCxnSpPr/>
          <p:nvPr/>
        </p:nvCxnSpPr>
        <p:spPr>
          <a:xfrm>
            <a:off x="442183" y="9137344"/>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089F2EC-689C-8189-A9ED-FBAD4AD8A350}"/>
              </a:ext>
            </a:extLst>
          </p:cNvPr>
          <p:cNvCxnSpPr/>
          <p:nvPr/>
        </p:nvCxnSpPr>
        <p:spPr>
          <a:xfrm>
            <a:off x="442183" y="8298812"/>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1125260D-9453-59A2-8626-D4C802BBD046}"/>
              </a:ext>
            </a:extLst>
          </p:cNvPr>
          <p:cNvSpPr txBox="1"/>
          <p:nvPr/>
        </p:nvSpPr>
        <p:spPr>
          <a:xfrm>
            <a:off x="437906" y="5973270"/>
            <a:ext cx="6524625" cy="1677382"/>
          </a:xfrm>
          <a:prstGeom prst="rect">
            <a:avLst/>
          </a:prstGeom>
          <a:solidFill>
            <a:schemeClr val="accent3">
              <a:lumMod val="20000"/>
              <a:lumOff val="80000"/>
            </a:schemeClr>
          </a:solidFill>
        </p:spPr>
        <p:txBody>
          <a:bodyPr wrap="square">
            <a:spAutoFit/>
          </a:bodyPr>
          <a:lstStyle/>
          <a:p>
            <a:endParaRPr kumimoji="1" lang="en-US" altLang="ja-JP" sz="7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Fusion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推奨モデル スペック</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Windows 11</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Pro</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64bit</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Core Ultra 9 285</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24C(P8+E16) 24T/2.5-5.4GHz/L2:40MB/L3:36MB </a:t>
            </a:r>
            <a:endPar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メモリ：</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32GB(16GB×2)</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DDR5</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-5600</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PC5-44800</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1TB (M.2 NVMe)</a:t>
            </a:r>
            <a:endPar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GPU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GeForce RTX5080 16GB-GDDR7 (CUDA</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コア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10752</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基</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1000W 80PLUS</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GOLD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(ATX3.1)</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保証：</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7" name="テキスト ボックス 66">
            <a:extLst>
              <a:ext uri="{FF2B5EF4-FFF2-40B4-BE49-F238E27FC236}">
                <a16:creationId xmlns:a16="http://schemas.microsoft.com/office/drawing/2014/main" id="{7212B02F-C776-F385-8FF7-AAEB106B6141}"/>
              </a:ext>
            </a:extLst>
          </p:cNvPr>
          <p:cNvSpPr txBox="1"/>
          <p:nvPr/>
        </p:nvSpPr>
        <p:spPr>
          <a:xfrm>
            <a:off x="437906" y="8403524"/>
            <a:ext cx="3268289" cy="646331"/>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アプライドオリジナル</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BTO</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Autodesk Fusion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向けモデル</a:t>
            </a:r>
            <a:endParaRPr lang="ja-JP" altLang="en-US" sz="3200" b="1" dirty="0">
              <a:latin typeface="游ゴシック" panose="020B0400000000000000" pitchFamily="50" charset="-128"/>
              <a:ea typeface="游ゴシック" panose="020B0400000000000000" pitchFamily="50" charset="-128"/>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設計</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CAE/3D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CAD/CAM/PCB</a:t>
            </a:r>
            <a:endParaRPr lang="ja-JP" altLang="en-US" sz="3200" b="1" dirty="0">
              <a:latin typeface="游ゴシック" panose="020B0400000000000000" pitchFamily="50" charset="-128"/>
              <a:ea typeface="游ゴシック" panose="020B0400000000000000" pitchFamily="50" charset="-128"/>
            </a:endParaRPr>
          </a:p>
        </p:txBody>
      </p:sp>
      <p:sp>
        <p:nvSpPr>
          <p:cNvPr id="70" name="テキスト ボックス 69">
            <a:extLst>
              <a:ext uri="{FF2B5EF4-FFF2-40B4-BE49-F238E27FC236}">
                <a16:creationId xmlns:a16="http://schemas.microsoft.com/office/drawing/2014/main" id="{FBA371B8-A3F3-C758-4F02-3A5A8B451C11}"/>
              </a:ext>
            </a:extLst>
          </p:cNvPr>
          <p:cNvSpPr txBox="1"/>
          <p:nvPr/>
        </p:nvSpPr>
        <p:spPr>
          <a:xfrm>
            <a:off x="437906" y="7798303"/>
            <a:ext cx="6524625" cy="461665"/>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上記仕様からカスタマイズも承ります。メモリ・ストレージの増設やグラフィックボード・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の変更、また冷却性や耐久性が高い部品へのアップグレードも可能です。</a:t>
            </a:r>
            <a:endParaRPr lang="ja-JP" altLang="en-US" sz="3200" b="1" dirty="0">
              <a:latin typeface="游ゴシック" panose="020B0400000000000000" pitchFamily="50" charset="-128"/>
              <a:ea typeface="游ゴシック" panose="020B0400000000000000" pitchFamily="50" charset="-128"/>
            </a:endParaRPr>
          </a:p>
        </p:txBody>
      </p:sp>
      <p:cxnSp>
        <p:nvCxnSpPr>
          <p:cNvPr id="73" name="直線コネクタ 72">
            <a:extLst>
              <a:ext uri="{FF2B5EF4-FFF2-40B4-BE49-F238E27FC236}">
                <a16:creationId xmlns:a16="http://schemas.microsoft.com/office/drawing/2014/main" id="{3751AA4A-BAAC-2EF2-DEDB-F1B5B9A01DDC}"/>
              </a:ext>
            </a:extLst>
          </p:cNvPr>
          <p:cNvCxnSpPr>
            <a:cxnSpLocks/>
          </p:cNvCxnSpPr>
          <p:nvPr/>
        </p:nvCxnSpPr>
        <p:spPr>
          <a:xfrm>
            <a:off x="395288" y="3311961"/>
            <a:ext cx="39478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8D2E3676-CA39-E635-C998-345606CA5838}"/>
              </a:ext>
            </a:extLst>
          </p:cNvPr>
          <p:cNvSpPr/>
          <p:nvPr/>
        </p:nvSpPr>
        <p:spPr>
          <a:xfrm>
            <a:off x="4317479" y="3277423"/>
            <a:ext cx="69076" cy="6907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04BA822C-7CB7-4D59-A86B-139CBED3AA9F}"/>
              </a:ext>
            </a:extLst>
          </p:cNvPr>
          <p:cNvSpPr/>
          <p:nvPr/>
        </p:nvSpPr>
        <p:spPr>
          <a:xfrm>
            <a:off x="437905" y="3439319"/>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7EC616A4-4C15-416C-F41A-AAE742255E96}"/>
              </a:ext>
            </a:extLst>
          </p:cNvPr>
          <p:cNvSpPr txBox="1"/>
          <p:nvPr/>
        </p:nvSpPr>
        <p:spPr>
          <a:xfrm>
            <a:off x="368136" y="2570816"/>
            <a:ext cx="4216564" cy="646331"/>
          </a:xfrm>
          <a:prstGeom prst="rect">
            <a:avLst/>
          </a:prstGeom>
          <a:noFill/>
        </p:spPr>
        <p:txBody>
          <a:bodyPr wrap="square">
            <a:spAutoFit/>
          </a:bodyPr>
          <a:lstStyle/>
          <a:p>
            <a:r>
              <a:rPr lang="ja-JP" altLang="en-US" dirty="0">
                <a:latin typeface="ヒラギノ角ゴ8" panose="020B0800000000000000" pitchFamily="50" charset="-128"/>
                <a:ea typeface="ヒラギノ角ゴ8" panose="020B0800000000000000" pitchFamily="50" charset="-128"/>
              </a:rPr>
              <a:t>高性能</a:t>
            </a:r>
            <a:r>
              <a:rPr lang="en-US" altLang="ja-JP" dirty="0">
                <a:latin typeface="ヒラギノ角ゴ8" panose="020B0800000000000000" pitchFamily="50" charset="-128"/>
                <a:ea typeface="ヒラギノ角ゴ8" panose="020B0800000000000000" pitchFamily="50" charset="-128"/>
              </a:rPr>
              <a:t>CPU</a:t>
            </a:r>
            <a:r>
              <a:rPr lang="ja-JP" altLang="en-US" dirty="0">
                <a:latin typeface="ヒラギノ角ゴ8" panose="020B0800000000000000" pitchFamily="50" charset="-128"/>
                <a:ea typeface="ヒラギノ角ゴ8" panose="020B0800000000000000" pitchFamily="50" charset="-128"/>
              </a:rPr>
              <a:t>と</a:t>
            </a:r>
            <a:r>
              <a:rPr lang="en-US" altLang="ja-JP" dirty="0">
                <a:latin typeface="ヒラギノ角ゴ8" panose="020B0800000000000000" pitchFamily="50" charset="-128"/>
                <a:ea typeface="ヒラギノ角ゴ8" panose="020B0800000000000000" pitchFamily="50" charset="-128"/>
              </a:rPr>
              <a:t>GPU</a:t>
            </a:r>
            <a:r>
              <a:rPr lang="ja-JP" altLang="en-US" dirty="0">
                <a:latin typeface="ヒラギノ角ゴ8" panose="020B0800000000000000" pitchFamily="50" charset="-128"/>
                <a:ea typeface="ヒラギノ角ゴ8" panose="020B0800000000000000" pitchFamily="50" charset="-128"/>
              </a:rPr>
              <a:t>の構成が</a:t>
            </a:r>
            <a:endParaRPr lang="en-US" altLang="ja-JP" dirty="0">
              <a:latin typeface="ヒラギノ角ゴ8" panose="020B0800000000000000" pitchFamily="50" charset="-128"/>
              <a:ea typeface="ヒラギノ角ゴ8" panose="020B0800000000000000" pitchFamily="50" charset="-128"/>
            </a:endParaRPr>
          </a:p>
          <a:p>
            <a:r>
              <a:rPr lang="ja-JP" altLang="en-US" dirty="0">
                <a:latin typeface="ヒラギノ角ゴ8" panose="020B0800000000000000" pitchFamily="50" charset="-128"/>
                <a:ea typeface="ヒラギノ角ゴ8" panose="020B0800000000000000" pitchFamily="50" charset="-128"/>
              </a:rPr>
              <a:t>設計者</a:t>
            </a:r>
            <a:r>
              <a:rPr lang="en-US" altLang="ja-JP" dirty="0">
                <a:latin typeface="ヒラギノ角ゴ8" panose="020B0800000000000000" pitchFamily="50" charset="-128"/>
                <a:ea typeface="ヒラギノ角ゴ8" panose="020B0800000000000000" pitchFamily="50" charset="-128"/>
              </a:rPr>
              <a:t>CAE/3D-CAD</a:t>
            </a:r>
            <a:r>
              <a:rPr lang="ja-JP" altLang="en-US" dirty="0">
                <a:latin typeface="ヒラギノ角ゴ8" panose="020B0800000000000000" pitchFamily="50" charset="-128"/>
                <a:ea typeface="ヒラギノ角ゴ8" panose="020B0800000000000000" pitchFamily="50" charset="-128"/>
              </a:rPr>
              <a:t>の連携に最適</a:t>
            </a:r>
            <a:endParaRPr lang="en-US" altLang="ja-JP" dirty="0">
              <a:latin typeface="ヒラギノ角ゴ8" panose="020B0800000000000000" pitchFamily="50" charset="-128"/>
              <a:ea typeface="ヒラギノ角ゴ8" panose="020B0800000000000000" pitchFamily="50" charset="-128"/>
            </a:endParaRPr>
          </a:p>
        </p:txBody>
      </p:sp>
      <p:sp>
        <p:nvSpPr>
          <p:cNvPr id="98" name="テキスト ボックス 97">
            <a:extLst>
              <a:ext uri="{FF2B5EF4-FFF2-40B4-BE49-F238E27FC236}">
                <a16:creationId xmlns:a16="http://schemas.microsoft.com/office/drawing/2014/main" id="{C1B2D29C-1A57-8DC9-2224-DA19F158B417}"/>
              </a:ext>
            </a:extLst>
          </p:cNvPr>
          <p:cNvSpPr txBox="1"/>
          <p:nvPr/>
        </p:nvSpPr>
        <p:spPr>
          <a:xfrm>
            <a:off x="1925404" y="3541727"/>
            <a:ext cx="2353250"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最新の</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 Ultra9</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搭載</a:t>
            </a:r>
            <a:endParaRPr lang="ja-JP" altLang="en-US" sz="3600" b="1" dirty="0">
              <a:latin typeface="游ゴシック" panose="020B0400000000000000" pitchFamily="50" charset="-128"/>
              <a:ea typeface="游ゴシック" panose="020B0400000000000000" pitchFamily="50" charset="-128"/>
            </a:endParaRPr>
          </a:p>
        </p:txBody>
      </p:sp>
      <p:sp>
        <p:nvSpPr>
          <p:cNvPr id="99" name="テキスト ボックス 98">
            <a:extLst>
              <a:ext uri="{FF2B5EF4-FFF2-40B4-BE49-F238E27FC236}">
                <a16:creationId xmlns:a16="http://schemas.microsoft.com/office/drawing/2014/main" id="{5343B7AB-EBF0-DC95-7259-1FF9EB925E96}"/>
              </a:ext>
            </a:extLst>
          </p:cNvPr>
          <p:cNvSpPr txBox="1"/>
          <p:nvPr/>
        </p:nvSpPr>
        <p:spPr>
          <a:xfrm>
            <a:off x="1925404" y="3842341"/>
            <a:ext cx="2353250" cy="553998"/>
          </a:xfrm>
          <a:prstGeom prst="rect">
            <a:avLst/>
          </a:prstGeom>
          <a:noFill/>
        </p:spPr>
        <p:txBody>
          <a:bodyPr wrap="square">
            <a:spAutoFit/>
          </a:bodyPr>
          <a:lstStyle/>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の処理を行う専用プロセッサー</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を搭載したハイエンドクラス</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を採用</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lang="ja-JP" altLang="en-US" sz="2000" dirty="0">
              <a:latin typeface="游ゴシック" panose="020B0400000000000000" pitchFamily="50" charset="-128"/>
              <a:ea typeface="游ゴシック" panose="020B0400000000000000" pitchFamily="50" charset="-128"/>
            </a:endParaRPr>
          </a:p>
        </p:txBody>
      </p:sp>
      <p:sp>
        <p:nvSpPr>
          <p:cNvPr id="100" name="テキスト ボックス 99">
            <a:extLst>
              <a:ext uri="{FF2B5EF4-FFF2-40B4-BE49-F238E27FC236}">
                <a16:creationId xmlns:a16="http://schemas.microsoft.com/office/drawing/2014/main" id="{691717BB-C2CF-FF17-CBCF-5FCB030A8876}"/>
              </a:ext>
            </a:extLst>
          </p:cNvPr>
          <p:cNvSpPr txBox="1"/>
          <p:nvPr/>
        </p:nvSpPr>
        <p:spPr>
          <a:xfrm>
            <a:off x="1925404" y="4790333"/>
            <a:ext cx="2353250"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最新の</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RTX5080</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a:t>
            </a:r>
            <a:endParaRPr lang="ja-JP" altLang="en-US" sz="3600" b="1" dirty="0">
              <a:latin typeface="游ゴシック" panose="020B0400000000000000" pitchFamily="50" charset="-128"/>
              <a:ea typeface="游ゴシック" panose="020B0400000000000000" pitchFamily="50" charset="-128"/>
            </a:endParaRPr>
          </a:p>
        </p:txBody>
      </p:sp>
      <p:sp>
        <p:nvSpPr>
          <p:cNvPr id="101" name="テキスト ボックス 100">
            <a:extLst>
              <a:ext uri="{FF2B5EF4-FFF2-40B4-BE49-F238E27FC236}">
                <a16:creationId xmlns:a16="http://schemas.microsoft.com/office/drawing/2014/main" id="{9221EE31-ED8E-B7F9-DEB4-5F57CD269F44}"/>
              </a:ext>
            </a:extLst>
          </p:cNvPr>
          <p:cNvSpPr txBox="1"/>
          <p:nvPr/>
        </p:nvSpPr>
        <p:spPr>
          <a:xfrm>
            <a:off x="1925404" y="5090947"/>
            <a:ext cx="2353250" cy="553998"/>
          </a:xfrm>
          <a:prstGeom prst="rect">
            <a:avLst/>
          </a:prstGeom>
          <a:noFill/>
        </p:spPr>
        <p:txBody>
          <a:bodyPr wrap="square">
            <a:spAutoFit/>
          </a:bodyPr>
          <a:lstStyle/>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2025</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年についに登場した</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RTX50</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シリーズは、</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GDDR7</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の採用によって</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あらゆるパフォーマンスが向上</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lang="ja-JP" altLang="en-US" sz="2000" dirty="0">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9AD29CFC-5E59-51EE-7D14-8EBE3897BCE8}"/>
              </a:ext>
            </a:extLst>
          </p:cNvPr>
          <p:cNvPicPr>
            <a:picLocks noChangeAspect="1"/>
          </p:cNvPicPr>
          <p:nvPr/>
        </p:nvPicPr>
        <p:blipFill>
          <a:blip r:embed="rId6">
            <a:extLst>
              <a:ext uri="{28A0092B-C50C-407E-A947-70E740481C1C}">
                <a14:useLocalDpi xmlns:a14="http://schemas.microsoft.com/office/drawing/2010/main" val="0"/>
              </a:ext>
            </a:extLst>
          </a:blip>
          <a:srcRect l="12944" r="2865"/>
          <a:stretch/>
        </p:blipFill>
        <p:spPr>
          <a:xfrm>
            <a:off x="520100" y="3524311"/>
            <a:ext cx="1411203" cy="942848"/>
          </a:xfrm>
          <a:prstGeom prst="rect">
            <a:avLst/>
          </a:prstGeom>
        </p:spPr>
      </p:pic>
      <p:grpSp>
        <p:nvGrpSpPr>
          <p:cNvPr id="3" name="グループ化 2">
            <a:extLst>
              <a:ext uri="{FF2B5EF4-FFF2-40B4-BE49-F238E27FC236}">
                <a16:creationId xmlns:a16="http://schemas.microsoft.com/office/drawing/2014/main" id="{2D19E242-1758-BCB6-58FD-1532812C36C2}"/>
              </a:ext>
            </a:extLst>
          </p:cNvPr>
          <p:cNvGrpSpPr/>
          <p:nvPr/>
        </p:nvGrpSpPr>
        <p:grpSpPr>
          <a:xfrm>
            <a:off x="3923544" y="8345619"/>
            <a:ext cx="3184552" cy="923330"/>
            <a:chOff x="3923544" y="8213099"/>
            <a:chExt cx="3184552" cy="923330"/>
          </a:xfrm>
        </p:grpSpPr>
        <p:sp>
          <p:nvSpPr>
            <p:cNvPr id="2" name="テキスト ボックス 1">
              <a:extLst>
                <a:ext uri="{FF2B5EF4-FFF2-40B4-BE49-F238E27FC236}">
                  <a16:creationId xmlns:a16="http://schemas.microsoft.com/office/drawing/2014/main" id="{F479A9FD-247E-3B1D-D559-A90B150C7754}"/>
                </a:ext>
              </a:extLst>
            </p:cNvPr>
            <p:cNvSpPr txBox="1"/>
            <p:nvPr/>
          </p:nvSpPr>
          <p:spPr>
            <a:xfrm>
              <a:off x="3923544" y="8213099"/>
              <a:ext cx="2832154" cy="923330"/>
            </a:xfrm>
            <a:prstGeom prst="rect">
              <a:avLst/>
            </a:prstGeom>
            <a:noFill/>
          </p:spPr>
          <p:txBody>
            <a:bodyPr wrap="square">
              <a:spAutoFit/>
            </a:bodyPr>
            <a:lstStyle/>
            <a:p>
              <a:r>
                <a:rPr kumimoji="1" lang="en-US" altLang="ja-JP" sz="5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576,000</a:t>
              </a:r>
              <a:endParaRPr lang="ja-JP" altLang="en-US" sz="11500" b="1"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79FE28C3-F849-5CC9-2ACE-78EDA4F5B324}"/>
                </a:ext>
              </a:extLst>
            </p:cNvPr>
            <p:cNvGrpSpPr/>
            <p:nvPr/>
          </p:nvGrpSpPr>
          <p:grpSpPr>
            <a:xfrm>
              <a:off x="6509763" y="8314030"/>
              <a:ext cx="598333" cy="682068"/>
              <a:chOff x="5790275" y="8230682"/>
              <a:chExt cx="598333" cy="682068"/>
            </a:xfrm>
          </p:grpSpPr>
          <p:sp>
            <p:nvSpPr>
              <p:cNvPr id="6" name="テキスト ボックス 5">
                <a:extLst>
                  <a:ext uri="{FF2B5EF4-FFF2-40B4-BE49-F238E27FC236}">
                    <a16:creationId xmlns:a16="http://schemas.microsoft.com/office/drawing/2014/main" id="{C1B3C96C-860A-45A9-603C-68C5CA4A8FA3}"/>
                  </a:ext>
                </a:extLst>
              </p:cNvPr>
              <p:cNvSpPr txBox="1"/>
              <p:nvPr/>
            </p:nvSpPr>
            <p:spPr>
              <a:xfrm>
                <a:off x="5790275" y="8389530"/>
                <a:ext cx="539415" cy="523220"/>
              </a:xfrm>
              <a:prstGeom prst="rect">
                <a:avLst/>
              </a:prstGeom>
              <a:noFill/>
            </p:spPr>
            <p:txBody>
              <a:bodyPr wrap="square">
                <a:spAutoFit/>
              </a:bodyPr>
              <a:lstStyle/>
              <a:p>
                <a:r>
                  <a:rPr kumimoji="1" lang="ja-JP" altLang="en-US" sz="2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60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9EC04B3-5D1D-951B-B126-84B8EABA2548}"/>
                  </a:ext>
                </a:extLst>
              </p:cNvPr>
              <p:cNvSpPr txBox="1"/>
              <p:nvPr/>
            </p:nvSpPr>
            <p:spPr>
              <a:xfrm>
                <a:off x="5790275" y="8230682"/>
                <a:ext cx="598333"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3600" b="1" dirty="0">
                  <a:latin typeface="游ゴシック" panose="020B0400000000000000" pitchFamily="50" charset="-128"/>
                  <a:ea typeface="游ゴシック" panose="020B0400000000000000" pitchFamily="50" charset="-128"/>
                </a:endParaRPr>
              </a:p>
            </p:txBody>
          </p:sp>
        </p:grpSp>
      </p:grpSp>
      <p:pic>
        <p:nvPicPr>
          <p:cNvPr id="12" name="図 11">
            <a:extLst>
              <a:ext uri="{FF2B5EF4-FFF2-40B4-BE49-F238E27FC236}">
                <a16:creationId xmlns:a16="http://schemas.microsoft.com/office/drawing/2014/main" id="{BC57894B-ECD9-5795-B049-3F639EC88AE2}"/>
              </a:ext>
            </a:extLst>
          </p:cNvPr>
          <p:cNvPicPr>
            <a:picLocks noChangeAspect="1"/>
          </p:cNvPicPr>
          <p:nvPr/>
        </p:nvPicPr>
        <p:blipFill>
          <a:blip r:embed="rId7"/>
          <a:stretch>
            <a:fillRect/>
          </a:stretch>
        </p:blipFill>
        <p:spPr>
          <a:xfrm>
            <a:off x="4484924" y="2712626"/>
            <a:ext cx="3147147" cy="3147147"/>
          </a:xfrm>
          <a:prstGeom prst="rect">
            <a:avLst/>
          </a:prstGeom>
        </p:spPr>
      </p:pic>
      <p:pic>
        <p:nvPicPr>
          <p:cNvPr id="69" name="図 68">
            <a:extLst>
              <a:ext uri="{FF2B5EF4-FFF2-40B4-BE49-F238E27FC236}">
                <a16:creationId xmlns:a16="http://schemas.microsoft.com/office/drawing/2014/main" id="{857C2263-A35B-6DFA-EE69-CF00E47343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887" y="2529185"/>
            <a:ext cx="1607279" cy="397829"/>
          </a:xfrm>
          <a:prstGeom prst="rect">
            <a:avLst/>
          </a:prstGeom>
        </p:spPr>
      </p:pic>
      <p:grpSp>
        <p:nvGrpSpPr>
          <p:cNvPr id="157" name="グループ化 156">
            <a:extLst>
              <a:ext uri="{FF2B5EF4-FFF2-40B4-BE49-F238E27FC236}">
                <a16:creationId xmlns:a16="http://schemas.microsoft.com/office/drawing/2014/main" id="{47F9E2B2-B655-93B6-6797-00B20BC70D5C}"/>
              </a:ext>
            </a:extLst>
          </p:cNvPr>
          <p:cNvGrpSpPr/>
          <p:nvPr/>
        </p:nvGrpSpPr>
        <p:grpSpPr>
          <a:xfrm>
            <a:off x="-163" y="0"/>
            <a:ext cx="7560163" cy="2335826"/>
            <a:chOff x="-163" y="0"/>
            <a:chExt cx="7560163" cy="2335826"/>
          </a:xfrm>
        </p:grpSpPr>
        <p:sp>
          <p:nvSpPr>
            <p:cNvPr id="154" name="正方形/長方形 153">
              <a:extLst>
                <a:ext uri="{FF2B5EF4-FFF2-40B4-BE49-F238E27FC236}">
                  <a16:creationId xmlns:a16="http://schemas.microsoft.com/office/drawing/2014/main" id="{CF5B6C53-1C5E-9CD8-1F36-2E101747E526}"/>
                </a:ext>
              </a:extLst>
            </p:cNvPr>
            <p:cNvSpPr/>
            <p:nvPr/>
          </p:nvSpPr>
          <p:spPr>
            <a:xfrm>
              <a:off x="0" y="0"/>
              <a:ext cx="7560000" cy="3976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618F214C-2BE0-5632-2F3A-9454EB3BED8B}"/>
                </a:ext>
              </a:extLst>
            </p:cNvPr>
            <p:cNvGrpSpPr/>
            <p:nvPr/>
          </p:nvGrpSpPr>
          <p:grpSpPr>
            <a:xfrm>
              <a:off x="-163" y="254644"/>
              <a:ext cx="7560000" cy="2081182"/>
              <a:chOff x="-23176" y="-11180"/>
              <a:chExt cx="7571726" cy="2081182"/>
            </a:xfrm>
          </p:grpSpPr>
          <p:sp>
            <p:nvSpPr>
              <p:cNvPr id="65" name="正方形/長方形 64">
                <a:extLst>
                  <a:ext uri="{FF2B5EF4-FFF2-40B4-BE49-F238E27FC236}">
                    <a16:creationId xmlns:a16="http://schemas.microsoft.com/office/drawing/2014/main" id="{92C5D0C6-39C9-8F17-36C6-C4CDC63B4446}"/>
                  </a:ext>
                </a:extLst>
              </p:cNvPr>
              <p:cNvSpPr/>
              <p:nvPr/>
            </p:nvSpPr>
            <p:spPr>
              <a:xfrm>
                <a:off x="-23176" y="-11176"/>
                <a:ext cx="4366347" cy="2081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B9D318E7-6ABF-B597-3195-E5681B355837}"/>
                  </a:ext>
                </a:extLst>
              </p:cNvPr>
              <p:cNvPicPr>
                <a:picLocks/>
              </p:cNvPicPr>
              <p:nvPr/>
            </p:nvPicPr>
            <p:blipFill>
              <a:blip r:embed="rId9">
                <a:extLst>
                  <a:ext uri="{28A0092B-C50C-407E-A947-70E740481C1C}">
                    <a14:useLocalDpi xmlns:a14="http://schemas.microsoft.com/office/drawing/2010/main" val="0"/>
                  </a:ext>
                </a:extLst>
              </a:blip>
              <a:srcRect r="10015" b="33121"/>
              <a:stretch/>
            </p:blipFill>
            <p:spPr>
              <a:xfrm>
                <a:off x="1540512" y="-11180"/>
                <a:ext cx="6008038" cy="2081182"/>
              </a:xfrm>
              <a:prstGeom prst="rect">
                <a:avLst/>
              </a:prstGeom>
            </p:spPr>
          </p:pic>
        </p:grpSp>
        <p:grpSp>
          <p:nvGrpSpPr>
            <p:cNvPr id="156" name="グループ化 155">
              <a:extLst>
                <a:ext uri="{FF2B5EF4-FFF2-40B4-BE49-F238E27FC236}">
                  <a16:creationId xmlns:a16="http://schemas.microsoft.com/office/drawing/2014/main" id="{169DB620-3560-D03E-9941-532A018B9054}"/>
                </a:ext>
              </a:extLst>
            </p:cNvPr>
            <p:cNvGrpSpPr/>
            <p:nvPr/>
          </p:nvGrpSpPr>
          <p:grpSpPr>
            <a:xfrm>
              <a:off x="139790" y="250876"/>
              <a:ext cx="3194743" cy="1916061"/>
              <a:chOff x="-4546561" y="1010953"/>
              <a:chExt cx="3194743" cy="1916061"/>
            </a:xfrm>
          </p:grpSpPr>
          <p:cxnSp>
            <p:nvCxnSpPr>
              <p:cNvPr id="21" name="直線コネクタ 20">
                <a:extLst>
                  <a:ext uri="{FF2B5EF4-FFF2-40B4-BE49-F238E27FC236}">
                    <a16:creationId xmlns:a16="http://schemas.microsoft.com/office/drawing/2014/main" id="{3E77B2B4-A793-0037-D6C0-CA9AA46A2355}"/>
                  </a:ext>
                </a:extLst>
              </p:cNvPr>
              <p:cNvCxnSpPr/>
              <p:nvPr/>
            </p:nvCxnSpPr>
            <p:spPr>
              <a:xfrm>
                <a:off x="-4413412" y="2335822"/>
                <a:ext cx="2641600"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grpSp>
            <p:nvGrpSpPr>
              <p:cNvPr id="155" name="グループ化 154">
                <a:extLst>
                  <a:ext uri="{FF2B5EF4-FFF2-40B4-BE49-F238E27FC236}">
                    <a16:creationId xmlns:a16="http://schemas.microsoft.com/office/drawing/2014/main" id="{5B243950-3A7A-34FC-72C5-B6B933E7CAC2}"/>
                  </a:ext>
                </a:extLst>
              </p:cNvPr>
              <p:cNvGrpSpPr/>
              <p:nvPr/>
            </p:nvGrpSpPr>
            <p:grpSpPr>
              <a:xfrm>
                <a:off x="-4546561" y="1010953"/>
                <a:ext cx="3194743" cy="1916061"/>
                <a:chOff x="92971" y="104906"/>
                <a:chExt cx="3194743" cy="1916061"/>
              </a:xfrm>
            </p:grpSpPr>
            <p:sp>
              <p:nvSpPr>
                <p:cNvPr id="5" name="テキスト ボックス 4">
                  <a:extLst>
                    <a:ext uri="{FF2B5EF4-FFF2-40B4-BE49-F238E27FC236}">
                      <a16:creationId xmlns:a16="http://schemas.microsoft.com/office/drawing/2014/main" id="{1E24D875-90DE-E683-78FD-D859B78115F8}"/>
                    </a:ext>
                  </a:extLst>
                </p:cNvPr>
                <p:cNvSpPr txBox="1"/>
                <p:nvPr/>
              </p:nvSpPr>
              <p:spPr>
                <a:xfrm>
                  <a:off x="403243" y="1497747"/>
                  <a:ext cx="2884471" cy="523220"/>
                </a:xfrm>
                <a:prstGeom prst="rect">
                  <a:avLst/>
                </a:prstGeom>
                <a:noFill/>
                <a:ln>
                  <a:noFill/>
                </a:ln>
              </p:spPr>
              <p:txBody>
                <a:bodyPr wrap="square" rtlCol="0">
                  <a:spAutoFit/>
                </a:bodyPr>
                <a:lstStyle/>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ソフトウェアの快適な動作に</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お勧めのワークステーション</a:t>
                  </a:r>
                  <a:endParaRPr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19" name="テキスト ボックス 18">
                  <a:extLst>
                    <a:ext uri="{FF2B5EF4-FFF2-40B4-BE49-F238E27FC236}">
                      <a16:creationId xmlns:a16="http://schemas.microsoft.com/office/drawing/2014/main" id="{8C365CAA-BBF8-B554-4512-E0DA1C15B802}"/>
                    </a:ext>
                  </a:extLst>
                </p:cNvPr>
                <p:cNvSpPr txBox="1"/>
                <p:nvPr/>
              </p:nvSpPr>
              <p:spPr>
                <a:xfrm>
                  <a:off x="92971" y="152852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grpSp>
              <p:nvGrpSpPr>
                <p:cNvPr id="77" name="グループ化 76">
                  <a:extLst>
                    <a:ext uri="{FF2B5EF4-FFF2-40B4-BE49-F238E27FC236}">
                      <a16:creationId xmlns:a16="http://schemas.microsoft.com/office/drawing/2014/main" id="{34F20122-37DF-4FF5-B437-0826476505CB}"/>
                    </a:ext>
                  </a:extLst>
                </p:cNvPr>
                <p:cNvGrpSpPr/>
                <p:nvPr/>
              </p:nvGrpSpPr>
              <p:grpSpPr>
                <a:xfrm>
                  <a:off x="98513" y="348315"/>
                  <a:ext cx="3084303" cy="1377627"/>
                  <a:chOff x="98513" y="18115"/>
                  <a:chExt cx="3084303" cy="1377627"/>
                </a:xfrm>
              </p:grpSpPr>
              <p:pic>
                <p:nvPicPr>
                  <p:cNvPr id="72" name="図 71">
                    <a:extLst>
                      <a:ext uri="{FF2B5EF4-FFF2-40B4-BE49-F238E27FC236}">
                        <a16:creationId xmlns:a16="http://schemas.microsoft.com/office/drawing/2014/main" id="{1ADA42A8-5AAF-5073-8693-53B471FAA65F}"/>
                      </a:ext>
                    </a:extLst>
                  </p:cNvPr>
                  <p:cNvPicPr>
                    <a:picLocks noChangeAspect="1"/>
                  </p:cNvPicPr>
                  <p:nvPr/>
                </p:nvPicPr>
                <p:blipFill>
                  <a:blip r:embed="rId10">
                    <a:extLst>
                      <a:ext uri="{28A0092B-C50C-407E-A947-70E740481C1C}">
                        <a14:useLocalDpi xmlns:a14="http://schemas.microsoft.com/office/drawing/2010/main" val="0"/>
                      </a:ext>
                    </a:extLst>
                  </a:blip>
                  <a:srcRect l="22811" r="26186"/>
                  <a:stretch/>
                </p:blipFill>
                <p:spPr>
                  <a:xfrm>
                    <a:off x="1016000" y="18115"/>
                    <a:ext cx="2166816" cy="1065297"/>
                  </a:xfrm>
                  <a:prstGeom prst="rect">
                    <a:avLst/>
                  </a:prstGeom>
                </p:spPr>
              </p:pic>
              <p:pic>
                <p:nvPicPr>
                  <p:cNvPr id="75" name="図 74">
                    <a:extLst>
                      <a:ext uri="{FF2B5EF4-FFF2-40B4-BE49-F238E27FC236}">
                        <a16:creationId xmlns:a16="http://schemas.microsoft.com/office/drawing/2014/main" id="{0B38378B-5D26-3648-E499-BB3D822973D0}"/>
                      </a:ext>
                    </a:extLst>
                  </p:cNvPr>
                  <p:cNvPicPr>
                    <a:picLocks noChangeAspect="1"/>
                  </p:cNvPicPr>
                  <p:nvPr/>
                </p:nvPicPr>
                <p:blipFill>
                  <a:blip r:embed="rId10">
                    <a:extLst>
                      <a:ext uri="{28A0092B-C50C-407E-A947-70E740481C1C}">
                        <a14:useLocalDpi xmlns:a14="http://schemas.microsoft.com/office/drawing/2010/main" val="0"/>
                      </a:ext>
                    </a:extLst>
                  </a:blip>
                  <a:srcRect l="73151"/>
                  <a:stretch/>
                </p:blipFill>
                <p:spPr>
                  <a:xfrm>
                    <a:off x="1082227" y="330445"/>
                    <a:ext cx="1140623" cy="1065297"/>
                  </a:xfrm>
                  <a:prstGeom prst="rect">
                    <a:avLst/>
                  </a:prstGeom>
                </p:spPr>
              </p:pic>
              <p:pic>
                <p:nvPicPr>
                  <p:cNvPr id="76" name="図 75">
                    <a:extLst>
                      <a:ext uri="{FF2B5EF4-FFF2-40B4-BE49-F238E27FC236}">
                        <a16:creationId xmlns:a16="http://schemas.microsoft.com/office/drawing/2014/main" id="{90E0EDE6-E2ED-F05A-5B5E-42F9F46FD336}"/>
                      </a:ext>
                    </a:extLst>
                  </p:cNvPr>
                  <p:cNvPicPr>
                    <a:picLocks noChangeAspect="1"/>
                  </p:cNvPicPr>
                  <p:nvPr/>
                </p:nvPicPr>
                <p:blipFill>
                  <a:blip r:embed="rId10">
                    <a:extLst>
                      <a:ext uri="{28A0092B-C50C-407E-A947-70E740481C1C}">
                        <a14:useLocalDpi xmlns:a14="http://schemas.microsoft.com/office/drawing/2010/main" val="0"/>
                      </a:ext>
                    </a:extLst>
                  </a:blip>
                  <a:srcRect r="76438"/>
                  <a:stretch/>
                </p:blipFill>
                <p:spPr>
                  <a:xfrm>
                    <a:off x="98513" y="79875"/>
                    <a:ext cx="1001003" cy="1065297"/>
                  </a:xfrm>
                  <a:prstGeom prst="rect">
                    <a:avLst/>
                  </a:prstGeom>
                </p:spPr>
              </p:pic>
            </p:grpSp>
            <p:pic>
              <p:nvPicPr>
                <p:cNvPr id="153" name="Picture 3">
                  <a:extLst>
                    <a:ext uri="{FF2B5EF4-FFF2-40B4-BE49-F238E27FC236}">
                      <a16:creationId xmlns:a16="http://schemas.microsoft.com/office/drawing/2014/main" id="{D0EF25C6-F10F-1864-8B5D-4E517A7412B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193" y="104906"/>
                  <a:ext cx="172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1041</TotalTime>
  <Words>971</Words>
  <Application>Microsoft Office PowerPoint</Application>
  <PresentationFormat>ユーザー設定</PresentationFormat>
  <Paragraphs>100</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Noto Sans JP</vt:lpstr>
      <vt:lpstr>Yu Gothic UI</vt:lpstr>
      <vt:lpstr>ヒラギノ角ゴ4</vt:lpstr>
      <vt:lpstr>ヒラギノ角ゴ5</vt:lpstr>
      <vt:lpstr>ヒラギノ角ゴ6</vt:lpstr>
      <vt:lpstr>ヒラギノ角ゴ7</vt:lpstr>
      <vt:lpstr>ヒラギノ角ゴ8</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圭祐 根尾</cp:lastModifiedBy>
  <cp:revision>13</cp:revision>
  <dcterms:created xsi:type="dcterms:W3CDTF">2025-02-18T01:46:40Z</dcterms:created>
  <dcterms:modified xsi:type="dcterms:W3CDTF">2025-04-05T07:48:53Z</dcterms:modified>
</cp:coreProperties>
</file>